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9" r:id="rId2"/>
  </p:sldIdLst>
  <p:sldSz cx="12192000" cy="6858000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>
        <p:scale>
          <a:sx n="50" d="100"/>
          <a:sy n="50" d="100"/>
        </p:scale>
        <p:origin x="1086" y="13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6038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79414C4-E291-4968-9002-17BBEDE5FE3E}" type="datetimeFigureOut">
              <a:rPr kumimoji="1" lang="ja-JP" altLang="en-US" smtClean="0"/>
              <a:t>2023/12/27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3013"/>
            <a:ext cx="5962650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1038" y="4783138"/>
            <a:ext cx="5445125" cy="39131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6038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5C279A7-B2A0-4E40-A8CD-684E536D09F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1912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D3C569-ED6E-4640-8805-14BBCB8E1BBB}" type="datetimeFigureOut">
              <a:rPr kumimoji="1" lang="ja-JP" altLang="en-US" smtClean="0"/>
              <a:t>2023/12/27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F5596-A72A-4520-B679-246E6AFBEAA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936387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D3C569-ED6E-4640-8805-14BBCB8E1BBB}" type="datetimeFigureOut">
              <a:rPr kumimoji="1" lang="ja-JP" altLang="en-US" smtClean="0"/>
              <a:t>2023/12/27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F5596-A72A-4520-B679-246E6AFBEAA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26006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D3C569-ED6E-4640-8805-14BBCB8E1BBB}" type="datetimeFigureOut">
              <a:rPr kumimoji="1" lang="ja-JP" altLang="en-US" smtClean="0"/>
              <a:t>2023/12/27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F5596-A72A-4520-B679-246E6AFBEAA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305233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D3C569-ED6E-4640-8805-14BBCB8E1BBB}" type="datetimeFigureOut">
              <a:rPr kumimoji="1" lang="ja-JP" altLang="en-US" smtClean="0"/>
              <a:t>2023/12/27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F5596-A72A-4520-B679-246E6AFBEAA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580354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D3C569-ED6E-4640-8805-14BBCB8E1BBB}" type="datetimeFigureOut">
              <a:rPr kumimoji="1" lang="ja-JP" altLang="en-US" smtClean="0"/>
              <a:t>2023/12/27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F5596-A72A-4520-B679-246E6AFBEAA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121025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D3C569-ED6E-4640-8805-14BBCB8E1BBB}" type="datetimeFigureOut">
              <a:rPr kumimoji="1" lang="ja-JP" altLang="en-US" smtClean="0"/>
              <a:t>2023/12/27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F5596-A72A-4520-B679-246E6AFBEAA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940465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D3C569-ED6E-4640-8805-14BBCB8E1BBB}" type="datetimeFigureOut">
              <a:rPr kumimoji="1" lang="ja-JP" altLang="en-US" smtClean="0"/>
              <a:t>2023/12/27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F5596-A72A-4520-B679-246E6AFBEAA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90900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D3C569-ED6E-4640-8805-14BBCB8E1BBB}" type="datetimeFigureOut">
              <a:rPr kumimoji="1" lang="ja-JP" altLang="en-US" smtClean="0"/>
              <a:t>2023/12/27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F5596-A72A-4520-B679-246E6AFBEAA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849084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D3C569-ED6E-4640-8805-14BBCB8E1BBB}" type="datetimeFigureOut">
              <a:rPr kumimoji="1" lang="ja-JP" altLang="en-US" smtClean="0"/>
              <a:t>2023/12/27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F5596-A72A-4520-B679-246E6AFBEAA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839735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D3C569-ED6E-4640-8805-14BBCB8E1BBB}" type="datetimeFigureOut">
              <a:rPr kumimoji="1" lang="ja-JP" altLang="en-US" smtClean="0"/>
              <a:t>2023/12/27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F5596-A72A-4520-B679-246E6AFBEAA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609420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D3C569-ED6E-4640-8805-14BBCB8E1BBB}" type="datetimeFigureOut">
              <a:rPr kumimoji="1" lang="ja-JP" altLang="en-US" smtClean="0"/>
              <a:t>2023/12/27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F5596-A72A-4520-B679-246E6AFBEAA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932298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D3C569-ED6E-4640-8805-14BBCB8E1BBB}" type="datetimeFigureOut">
              <a:rPr kumimoji="1" lang="ja-JP" altLang="en-US" smtClean="0"/>
              <a:t>2023/12/27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CF5596-A72A-4520-B679-246E6AFBEAA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335556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www.mhlw.go.jp/stf/taiou_001_00002.html" TargetMode="Externa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表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96246990"/>
              </p:ext>
            </p:extLst>
          </p:nvPr>
        </p:nvGraphicFramePr>
        <p:xfrm>
          <a:off x="205014" y="579700"/>
          <a:ext cx="11313886" cy="7239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1313886">
                  <a:extLst>
                    <a:ext uri="{9D8B030D-6E8A-4147-A177-3AD203B41FA5}">
                      <a16:colId xmlns:a16="http://schemas.microsoft.com/office/drawing/2014/main" val="26129316"/>
                    </a:ext>
                  </a:extLst>
                </a:gridCol>
              </a:tblGrid>
              <a:tr h="723900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2400" b="1" u="none" strike="noStrike" dirty="0" smtClean="0">
                          <a:effectLst/>
                        </a:rPr>
                        <a:t>「年収の壁･支援強化パッケージ」が策定されました</a:t>
                      </a:r>
                      <a:r>
                        <a:rPr lang="ja-JP" altLang="en-US" sz="2400" u="none" strike="noStrike" dirty="0" smtClean="0">
                          <a:effectLst/>
                        </a:rPr>
                        <a:t>　　　　　　　　　　　　　　　　　　　　　　　　　　</a:t>
                      </a:r>
                      <a:endParaRPr lang="ja-JP" altLang="en-US" sz="2400" b="1" i="0" u="none" strike="noStrike" dirty="0"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497890876"/>
                  </a:ext>
                </a:extLst>
              </a:tr>
            </a:tbl>
          </a:graphicData>
        </a:graphic>
      </p:graphicFrame>
      <p:sp>
        <p:nvSpPr>
          <p:cNvPr id="4" name="テキスト ボックス 3"/>
          <p:cNvSpPr txBox="1"/>
          <p:nvPr/>
        </p:nvSpPr>
        <p:spPr>
          <a:xfrm flipH="1">
            <a:off x="205013" y="118035"/>
            <a:ext cx="662758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400" dirty="0" smtClean="0">
                <a:solidFill>
                  <a:srgbClr val="0070C0"/>
                </a:solidFill>
                <a:latin typeface="HGSｺﾞｼｯｸE" panose="020B0900000000000000" pitchFamily="50" charset="-128"/>
                <a:ea typeface="HGSｺﾞｼｯｸE" panose="020B0900000000000000" pitchFamily="50" charset="-128"/>
              </a:rPr>
              <a:t>静岡</a:t>
            </a:r>
            <a:r>
              <a:rPr lang="zh-TW" altLang="en-US" sz="2400" dirty="0" smtClean="0">
                <a:solidFill>
                  <a:srgbClr val="0070C0"/>
                </a:solidFill>
                <a:latin typeface="HGSｺﾞｼｯｸE" panose="020B0900000000000000" pitchFamily="50" charset="-128"/>
                <a:ea typeface="HGSｺﾞｼｯｸE" panose="020B0900000000000000" pitchFamily="50" charset="-128"/>
              </a:rPr>
              <a:t>労働局</a:t>
            </a:r>
            <a:r>
              <a:rPr lang="ja-JP" altLang="en-US" sz="2400" dirty="0" smtClean="0">
                <a:solidFill>
                  <a:srgbClr val="0070C0"/>
                </a:solidFill>
                <a:latin typeface="HGSｺﾞｼｯｸE" panose="020B0900000000000000" pitchFamily="50" charset="-128"/>
                <a:ea typeface="HGSｺﾞｼｯｸE" panose="020B0900000000000000" pitchFamily="50" charset="-128"/>
              </a:rPr>
              <a:t>から</a:t>
            </a:r>
            <a:r>
              <a:rPr lang="ja-JP" altLang="en-US" sz="2400" dirty="0" smtClean="0">
                <a:solidFill>
                  <a:srgbClr val="0070C0"/>
                </a:solidFill>
                <a:latin typeface="HGSｺﾞｼｯｸE" panose="020B0900000000000000" pitchFamily="50" charset="-128"/>
                <a:ea typeface="HGSｺﾞｼｯｸE" panose="020B0900000000000000" pitchFamily="50" charset="-128"/>
              </a:rPr>
              <a:t>のお知らせ</a:t>
            </a:r>
            <a:endParaRPr lang="zh-TW" altLang="en-US" sz="2400" dirty="0">
              <a:solidFill>
                <a:srgbClr val="0070C0"/>
              </a:solidFill>
              <a:latin typeface="HGSｺﾞｼｯｸE" panose="020B0900000000000000" pitchFamily="50" charset="-128"/>
              <a:ea typeface="HGSｺﾞｼｯｸE" panose="020B0900000000000000" pitchFamily="50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205012" y="1383586"/>
            <a:ext cx="1147263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fontAlgn="t"/>
            <a:r>
              <a:rPr lang="ja-JP" altLang="en-US" sz="2000" dirty="0" smtClean="0">
                <a:solidFill>
                  <a:prstClr val="black"/>
                </a:solidFill>
              </a:rPr>
              <a:t>人</a:t>
            </a:r>
            <a:r>
              <a:rPr lang="ja-JP" altLang="en-US" sz="2000" dirty="0">
                <a:solidFill>
                  <a:prstClr val="black"/>
                </a:solidFill>
              </a:rPr>
              <a:t>手不足への対応が急務となる中で、短時間労働者が「年収の壁」を意識せず働くことができる環境づくりを支援するため、当面の対応として「年収の壁･支援強化パッケージ</a:t>
            </a:r>
            <a:r>
              <a:rPr lang="ja-JP" altLang="en-US" sz="2000" dirty="0" smtClean="0">
                <a:solidFill>
                  <a:prstClr val="black"/>
                </a:solidFill>
              </a:rPr>
              <a:t>」</a:t>
            </a:r>
            <a:r>
              <a:rPr lang="ja-JP" altLang="en-US" sz="2000" dirty="0" smtClean="0">
                <a:solidFill>
                  <a:prstClr val="black"/>
                </a:solidFill>
              </a:rPr>
              <a:t>が策定されました。</a:t>
            </a:r>
            <a:endParaRPr lang="en-US" altLang="ja-JP" sz="2000" dirty="0" smtClean="0">
              <a:solidFill>
                <a:prstClr val="black"/>
              </a:solidFill>
            </a:endParaRPr>
          </a:p>
          <a:p>
            <a:pPr lvl="0" fontAlgn="t"/>
            <a:r>
              <a:rPr lang="ja-JP" altLang="en-US" sz="2000" dirty="0">
                <a:solidFill>
                  <a:prstClr val="black"/>
                </a:solidFill>
              </a:rPr>
              <a:t>　</a:t>
            </a:r>
            <a:r>
              <a:rPr lang="ja-JP" altLang="en-US" sz="2000" dirty="0" smtClean="0">
                <a:solidFill>
                  <a:prstClr val="black"/>
                </a:solidFill>
              </a:rPr>
              <a:t>厚生労働省</a:t>
            </a:r>
            <a:r>
              <a:rPr lang="en-US" altLang="ja-JP" sz="2000" dirty="0" smtClean="0">
                <a:solidFill>
                  <a:prstClr val="black"/>
                </a:solidFill>
              </a:rPr>
              <a:t>HP</a:t>
            </a:r>
            <a:r>
              <a:rPr lang="ja-JP" altLang="en-US" sz="2000" dirty="0" smtClean="0">
                <a:solidFill>
                  <a:prstClr val="black"/>
                </a:solidFill>
              </a:rPr>
              <a:t>　</a:t>
            </a:r>
            <a:r>
              <a:rPr lang="en-US" altLang="ja-JP" sz="2000" dirty="0" smtClean="0">
                <a:solidFill>
                  <a:prstClr val="black"/>
                </a:solidFill>
                <a:hlinkClick r:id="rId2"/>
              </a:rPr>
              <a:t>https://www.mhlw.go.jp/stf/taiou_001_00002.html</a:t>
            </a:r>
            <a:endParaRPr lang="en-US" altLang="ja-JP" sz="2000" dirty="0" smtClean="0">
              <a:solidFill>
                <a:prstClr val="black"/>
              </a:solidFill>
            </a:endParaRPr>
          </a:p>
          <a:p>
            <a:pPr lvl="0" fontAlgn="t"/>
            <a:r>
              <a:rPr lang="ja-JP" altLang="en-US" sz="2000" dirty="0">
                <a:solidFill>
                  <a:prstClr val="black"/>
                </a:solidFill>
              </a:rPr>
              <a:t>　年収の壁突破・総合相談窓口　　　☎　</a:t>
            </a:r>
            <a:r>
              <a:rPr lang="en-US" altLang="ja-JP" sz="2000" dirty="0">
                <a:solidFill>
                  <a:prstClr val="black"/>
                </a:solidFill>
              </a:rPr>
              <a:t>0120-030-045</a:t>
            </a:r>
          </a:p>
        </p:txBody>
      </p:sp>
      <p:pic>
        <p:nvPicPr>
          <p:cNvPr id="6" name="図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23962" y="2913289"/>
            <a:ext cx="2890837" cy="3944711"/>
          </a:xfrm>
          <a:prstGeom prst="rect">
            <a:avLst/>
          </a:prstGeom>
        </p:spPr>
      </p:pic>
      <p:pic>
        <p:nvPicPr>
          <p:cNvPr id="7" name="図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05363" y="2787011"/>
            <a:ext cx="2738437" cy="3868403"/>
          </a:xfrm>
          <a:prstGeom prst="rect">
            <a:avLst/>
          </a:prstGeom>
        </p:spPr>
      </p:pic>
      <p:pic>
        <p:nvPicPr>
          <p:cNvPr id="8" name="図 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891254" y="2152251"/>
            <a:ext cx="1567196" cy="1522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68297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341</TotalTime>
  <Words>117</Words>
  <Application>Microsoft Office PowerPoint</Application>
  <PresentationFormat>ワイド画面</PresentationFormat>
  <Paragraphs>5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HGSｺﾞｼｯｸE</vt:lpstr>
      <vt:lpstr>ＭＳ Ｐゴシック</vt:lpstr>
      <vt:lpstr>游ゴシック</vt:lpstr>
      <vt:lpstr>游ゴシック Light</vt:lpstr>
      <vt:lpstr>Arial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佐藤年昭</dc:creator>
  <cp:lastModifiedBy>横山仁之</cp:lastModifiedBy>
  <cp:revision>46</cp:revision>
  <cp:lastPrinted>2023-12-27T07:36:01Z</cp:lastPrinted>
  <dcterms:created xsi:type="dcterms:W3CDTF">2022-07-04T06:18:34Z</dcterms:created>
  <dcterms:modified xsi:type="dcterms:W3CDTF">2023-12-27T07:36:45Z</dcterms:modified>
</cp:coreProperties>
</file>