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71" r:id="rId2"/>
    <p:sldId id="269" r:id="rId3"/>
    <p:sldId id="274" r:id="rId4"/>
    <p:sldId id="275" r:id="rId5"/>
    <p:sldId id="276" r:id="rId6"/>
    <p:sldId id="279" r:id="rId7"/>
    <p:sldId id="280" r:id="rId8"/>
    <p:sldId id="277" r:id="rId9"/>
    <p:sldId id="278" r:id="rId10"/>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2962A7"/>
    <a:srgbClr val="F2F7FC"/>
    <a:srgbClr val="D6DCE5"/>
    <a:srgbClr val="F0F2F6"/>
    <a:srgbClr val="376092"/>
    <a:srgbClr val="EFD2D1"/>
    <a:srgbClr val="FFFFCC"/>
    <a:srgbClr val="D4E2F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293" autoAdjust="0"/>
    <p:restoredTop sz="94660"/>
  </p:normalViewPr>
  <p:slideViewPr>
    <p:cSldViewPr snapToGrid="0">
      <p:cViewPr varScale="1">
        <p:scale>
          <a:sx n="82" d="100"/>
          <a:sy n="82" d="100"/>
        </p:scale>
        <p:origin x="1522" y="48"/>
      </p:cViewPr>
      <p:guideLst/>
    </p:cSldViewPr>
  </p:slid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B7285C14-2921-4989-9E70-3B39A92D213F}" type="datetimeFigureOut">
              <a:rPr kumimoji="1" lang="ja-JP" altLang="en-US" smtClean="0"/>
              <a:t>2023/4/3</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DCA98992-D31A-480A-8E86-FAD6C89C2353}" type="slidenum">
              <a:rPr kumimoji="1" lang="ja-JP" altLang="en-US" smtClean="0"/>
              <a:t>‹#›</a:t>
            </a:fld>
            <a:endParaRPr kumimoji="1" lang="ja-JP" altLang="en-US"/>
          </a:p>
        </p:txBody>
      </p:sp>
    </p:spTree>
    <p:extLst>
      <p:ext uri="{BB962C8B-B14F-4D97-AF65-F5344CB8AC3E}">
        <p14:creationId xmlns:p14="http://schemas.microsoft.com/office/powerpoint/2010/main" val="16557100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451030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27965545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1539732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462076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1114360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2837528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1026173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1470396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1111915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209411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5F71DD0-41E1-4E58-8E1A-A0B64DD5C82D}" type="datetimeFigureOut">
              <a:rPr kumimoji="1" lang="ja-JP" altLang="en-US" smtClean="0"/>
              <a:t>2023/4/3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2590890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F71DD0-41E1-4E58-8E1A-A0B64DD5C82D}" type="datetimeFigureOut">
              <a:rPr kumimoji="1" lang="ja-JP" altLang="en-US" smtClean="0"/>
              <a:t>2023/4/3</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0D517E-5ADA-44E6-8A29-87D3EA82FA8A}" type="slidenum">
              <a:rPr kumimoji="1" lang="ja-JP" altLang="en-US" smtClean="0"/>
              <a:t>‹#›</a:t>
            </a:fld>
            <a:endParaRPr kumimoji="1" lang="ja-JP" altLang="en-US"/>
          </a:p>
        </p:txBody>
      </p:sp>
    </p:spTree>
    <p:extLst>
      <p:ext uri="{BB962C8B-B14F-4D97-AF65-F5344CB8AC3E}">
        <p14:creationId xmlns:p14="http://schemas.microsoft.com/office/powerpoint/2010/main" val="20796944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3" Type="http://schemas.openxmlformats.org/officeDocument/2006/relationships/image" Target="../media/image19.png"/><Relationship Id="rId18" Type="http://schemas.openxmlformats.org/officeDocument/2006/relationships/image" Target="../media/image24.png"/><Relationship Id="rId26" Type="http://schemas.openxmlformats.org/officeDocument/2006/relationships/image" Target="../media/image32.png"/><Relationship Id="rId3" Type="http://schemas.openxmlformats.org/officeDocument/2006/relationships/image" Target="../media/image9.png"/><Relationship Id="rId21" Type="http://schemas.openxmlformats.org/officeDocument/2006/relationships/image" Target="../media/image27.emf"/><Relationship Id="rId34" Type="http://schemas.openxmlformats.org/officeDocument/2006/relationships/image" Target="../media/image40.png"/><Relationship Id="rId7" Type="http://schemas.openxmlformats.org/officeDocument/2006/relationships/image" Target="../media/image13.png"/><Relationship Id="rId12" Type="http://schemas.openxmlformats.org/officeDocument/2006/relationships/image" Target="../media/image18.png"/><Relationship Id="rId17" Type="http://schemas.openxmlformats.org/officeDocument/2006/relationships/image" Target="../media/image23.png"/><Relationship Id="rId25" Type="http://schemas.openxmlformats.org/officeDocument/2006/relationships/image" Target="../media/image31.png"/><Relationship Id="rId33" Type="http://schemas.openxmlformats.org/officeDocument/2006/relationships/image" Target="../media/image39.png"/><Relationship Id="rId2" Type="http://schemas.openxmlformats.org/officeDocument/2006/relationships/image" Target="../media/image8.png"/><Relationship Id="rId16" Type="http://schemas.openxmlformats.org/officeDocument/2006/relationships/image" Target="../media/image22.png"/><Relationship Id="rId20" Type="http://schemas.openxmlformats.org/officeDocument/2006/relationships/image" Target="../media/image26.png"/><Relationship Id="rId29"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12.png"/><Relationship Id="rId11" Type="http://schemas.openxmlformats.org/officeDocument/2006/relationships/image" Target="../media/image17.png"/><Relationship Id="rId24" Type="http://schemas.openxmlformats.org/officeDocument/2006/relationships/image" Target="../media/image30.png"/><Relationship Id="rId32" Type="http://schemas.openxmlformats.org/officeDocument/2006/relationships/image" Target="../media/image38.png"/><Relationship Id="rId5" Type="http://schemas.openxmlformats.org/officeDocument/2006/relationships/image" Target="../media/image11.png"/><Relationship Id="rId15" Type="http://schemas.openxmlformats.org/officeDocument/2006/relationships/image" Target="../media/image21.png"/><Relationship Id="rId23" Type="http://schemas.openxmlformats.org/officeDocument/2006/relationships/image" Target="../media/image29.png"/><Relationship Id="rId28" Type="http://schemas.openxmlformats.org/officeDocument/2006/relationships/image" Target="../media/image34.png"/><Relationship Id="rId36" Type="http://schemas.openxmlformats.org/officeDocument/2006/relationships/image" Target="../media/image42.png"/><Relationship Id="rId10" Type="http://schemas.openxmlformats.org/officeDocument/2006/relationships/image" Target="../media/image16.png"/><Relationship Id="rId19" Type="http://schemas.openxmlformats.org/officeDocument/2006/relationships/image" Target="../media/image25.png"/><Relationship Id="rId31" Type="http://schemas.openxmlformats.org/officeDocument/2006/relationships/image" Target="../media/image37.png"/><Relationship Id="rId4" Type="http://schemas.openxmlformats.org/officeDocument/2006/relationships/image" Target="../media/image10.png"/><Relationship Id="rId9" Type="http://schemas.openxmlformats.org/officeDocument/2006/relationships/image" Target="../media/image15.png"/><Relationship Id="rId14" Type="http://schemas.openxmlformats.org/officeDocument/2006/relationships/image" Target="../media/image20.png"/><Relationship Id="rId22" Type="http://schemas.openxmlformats.org/officeDocument/2006/relationships/image" Target="../media/image28.png"/><Relationship Id="rId27" Type="http://schemas.openxmlformats.org/officeDocument/2006/relationships/image" Target="../media/image33.png"/><Relationship Id="rId30" Type="http://schemas.openxmlformats.org/officeDocument/2006/relationships/image" Target="../media/image36.png"/><Relationship Id="rId35" Type="http://schemas.openxmlformats.org/officeDocument/2006/relationships/image" Target="../media/image41.png"/><Relationship Id="rId8" Type="http://schemas.openxmlformats.org/officeDocument/2006/relationships/image" Target="../media/image14.png"/></Relationships>
</file>

<file path=ppt/slides/_rels/slide6.xml.rels><?xml version="1.0" encoding="UTF-8" standalone="yes"?>
<Relationships xmlns="http://schemas.openxmlformats.org/package/2006/relationships"><Relationship Id="rId2" Type="http://schemas.openxmlformats.org/officeDocument/2006/relationships/image" Target="../media/image4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45.emf"/><Relationship Id="rId2" Type="http://schemas.openxmlformats.org/officeDocument/2006/relationships/image" Target="../media/image44.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6071111"/>
            <a:ext cx="9906000" cy="816877"/>
          </a:xfrm>
          <a:prstGeom prst="rect">
            <a:avLst/>
          </a:prstGeom>
          <a:solidFill>
            <a:srgbClr val="2962A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8" name="Picture 2" descr="\\lk-ns-v011\管理局政策監\政策監\●福田\■静岡どぼくらぶ\★どぼくらぶロゴ\どぼくらぶマーク-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0052" y="6123365"/>
            <a:ext cx="805830" cy="72000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lk-ns-v011\管理局政策監\政策監\●福田\■静岡どぼくらぶ\★どぼくらぶロゴ\土木LOVEマーク-04.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10252" y="6123365"/>
            <a:ext cx="805830" cy="720000"/>
          </a:xfrm>
          <a:prstGeom prst="rect">
            <a:avLst/>
          </a:prstGeom>
          <a:noFill/>
          <a:extLst>
            <a:ext uri="{909E8E84-426E-40DD-AFC4-6F175D3DCCD1}">
              <a14:hiddenFill xmlns:a14="http://schemas.microsoft.com/office/drawing/2010/main">
                <a:solidFill>
                  <a:srgbClr val="FFFFFF"/>
                </a:solidFill>
              </a14:hiddenFill>
            </a:ext>
          </a:extLst>
        </p:spPr>
      </p:pic>
      <p:sp>
        <p:nvSpPr>
          <p:cNvPr id="10" name="二等辺三角形 9"/>
          <p:cNvSpPr/>
          <p:nvPr/>
        </p:nvSpPr>
        <p:spPr>
          <a:xfrm rot="5400000">
            <a:off x="1590172" y="6195293"/>
            <a:ext cx="540000" cy="54000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6076266" y="6150914"/>
            <a:ext cx="2723823" cy="369332"/>
          </a:xfrm>
          <a:prstGeom prst="rect">
            <a:avLst/>
          </a:prstGeom>
          <a:noFill/>
        </p:spPr>
        <p:txBody>
          <a:bodyPr wrap="none" rtlCol="0">
            <a:spAutoFit/>
          </a:bodyP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どぼくってオモシロイ！</a:t>
            </a:r>
            <a:endParaRPr kumimoji="1"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テキスト ボックス 11"/>
          <p:cNvSpPr txBox="1"/>
          <p:nvPr/>
        </p:nvSpPr>
        <p:spPr>
          <a:xfrm>
            <a:off x="3246356" y="6392153"/>
            <a:ext cx="5256584" cy="523220"/>
          </a:xfrm>
          <a:prstGeom prst="rect">
            <a:avLst/>
          </a:prstGeom>
          <a:noFill/>
        </p:spPr>
        <p:txBody>
          <a:bodyPr wrap="square" rtlCol="0">
            <a:spAutoFit/>
          </a:bodyPr>
          <a:lstStyle/>
          <a:p>
            <a:pPr algn="dist"/>
            <a:r>
              <a:rPr kumimoji="1" lang="ja-JP" altLang="en-US" sz="2800"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静岡県交通基盤部</a:t>
            </a:r>
          </a:p>
        </p:txBody>
      </p:sp>
      <p:sp>
        <p:nvSpPr>
          <p:cNvPr id="13" name="テキスト ボックス 12"/>
          <p:cNvSpPr txBox="1"/>
          <p:nvPr/>
        </p:nvSpPr>
        <p:spPr>
          <a:xfrm>
            <a:off x="3246356" y="6156012"/>
            <a:ext cx="2954655" cy="369332"/>
          </a:xfrm>
          <a:prstGeom prst="rect">
            <a:avLst/>
          </a:prstGeom>
          <a:noFill/>
        </p:spPr>
        <p:txBody>
          <a:bodyPr wrap="none" rtlCol="0">
            <a:spAutoFit/>
          </a:bodyPr>
          <a:lstStyle/>
          <a:p>
            <a:r>
              <a:rPr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rPr>
              <a:t>工事中がみらいをつくる！</a:t>
            </a:r>
            <a:endParaRPr kumimoji="1" lang="ja-JP" altLang="en-US" b="1"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4" name="Picture 2" descr="\\lk-ns-v011\管理局政策監\政策監\●福田\■静岡どぼくらぶ\■静岡どぼくらぶHP\静岡どぼくらぶ　オフィシャルウェブサイト　QRコード.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879746" y="6188497"/>
            <a:ext cx="582861" cy="582860"/>
          </a:xfrm>
          <a:prstGeom prst="rect">
            <a:avLst/>
          </a:prstGeom>
          <a:noFill/>
          <a:extLst>
            <a:ext uri="{909E8E84-426E-40DD-AFC4-6F175D3DCCD1}">
              <a14:hiddenFill xmlns:a14="http://schemas.microsoft.com/office/drawing/2010/main">
                <a:solidFill>
                  <a:srgbClr val="FFFFFF"/>
                </a:solidFill>
              </a14:hiddenFill>
            </a:ext>
          </a:extLst>
        </p:spPr>
      </p:pic>
      <p:sp>
        <p:nvSpPr>
          <p:cNvPr id="16" name="テキスト ボックス 15"/>
          <p:cNvSpPr txBox="1"/>
          <p:nvPr/>
        </p:nvSpPr>
        <p:spPr>
          <a:xfrm>
            <a:off x="152400" y="1581533"/>
            <a:ext cx="9753600" cy="938719"/>
          </a:xfrm>
          <a:prstGeom prst="rect">
            <a:avLst/>
          </a:prstGeom>
          <a:noFill/>
        </p:spPr>
        <p:txBody>
          <a:bodyPr wrap="square" rtlCol="0">
            <a:spAutoFit/>
          </a:bodyPr>
          <a:lstStyle/>
          <a:p>
            <a:pPr algn="ctr">
              <a:lnSpc>
                <a:spcPct val="150000"/>
              </a:lnSpc>
            </a:pPr>
            <a:r>
              <a:rPr lang="ja-JP" altLang="en-US" sz="4000" b="1" dirty="0">
                <a:latin typeface="メイリオ" panose="020B0604030504040204" pitchFamily="50" charset="-128"/>
                <a:ea typeface="メイリオ" panose="020B0604030504040204" pitchFamily="50" charset="-128"/>
              </a:rPr>
              <a:t>参考資料</a:t>
            </a:r>
            <a:endParaRPr lang="en-US" altLang="ja-JP" sz="3600" b="1" dirty="0">
              <a:latin typeface="メイリオ" panose="020B0604030504040204" pitchFamily="50" charset="-128"/>
              <a:ea typeface="メイリオ" panose="020B0604030504040204" pitchFamily="50" charset="-128"/>
            </a:endParaRPr>
          </a:p>
        </p:txBody>
      </p:sp>
      <p:sp>
        <p:nvSpPr>
          <p:cNvPr id="15" name="テキスト ボックス 14"/>
          <p:cNvSpPr txBox="1"/>
          <p:nvPr/>
        </p:nvSpPr>
        <p:spPr>
          <a:xfrm>
            <a:off x="1323258" y="2756393"/>
            <a:ext cx="6800850" cy="1384995"/>
          </a:xfrm>
          <a:prstGeom prst="rect">
            <a:avLst/>
          </a:prstGeom>
          <a:noFill/>
        </p:spPr>
        <p:txBody>
          <a:bodyPr wrap="square" rtlCol="0">
            <a:spAutoFit/>
          </a:bodyPr>
          <a:lstStyle/>
          <a:p>
            <a:pPr>
              <a:lnSpc>
                <a:spcPct val="150000"/>
              </a:lnSpc>
            </a:pPr>
            <a:r>
              <a:rPr lang="ja-JP" altLang="en-US" sz="2800" b="1" dirty="0">
                <a:latin typeface="メイリオ" panose="020B0604030504040204" pitchFamily="50" charset="-128"/>
                <a:ea typeface="メイリオ" panose="020B0604030504040204" pitchFamily="50" charset="-128"/>
              </a:rPr>
              <a:t>交通誘導員の確保に関する取扱試行要領</a:t>
            </a:r>
            <a:r>
              <a:rPr lang="ja-JP" altLang="en-US" sz="1600" dirty="0">
                <a:latin typeface="メイリオ" panose="020B0604030504040204" pitchFamily="50" charset="-128"/>
                <a:ea typeface="メイリオ" panose="020B0604030504040204" pitchFamily="50" charset="-128"/>
              </a:rPr>
              <a:t>（</a:t>
            </a:r>
            <a:r>
              <a:rPr lang="ja-JP" altLang="en-US" dirty="0">
                <a:latin typeface="メイリオ" panose="020B0604030504040204" pitchFamily="50" charset="-128"/>
                <a:ea typeface="メイリオ" panose="020B0604030504040204" pitchFamily="50" charset="-128"/>
              </a:rPr>
              <a:t>旧：自家警備の試行要領）</a:t>
            </a:r>
            <a:r>
              <a:rPr lang="ja-JP" altLang="en-US" sz="2800" b="1" dirty="0">
                <a:latin typeface="メイリオ" panose="020B0604030504040204" pitchFamily="50" charset="-128"/>
                <a:ea typeface="メイリオ" panose="020B0604030504040204" pitchFamily="50" charset="-128"/>
              </a:rPr>
              <a:t>について</a:t>
            </a:r>
            <a:endParaRPr lang="en-US" altLang="ja-JP" sz="28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30251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テキスト ボックス 6"/>
          <p:cNvSpPr txBox="1"/>
          <p:nvPr/>
        </p:nvSpPr>
        <p:spPr>
          <a:xfrm>
            <a:off x="107192" y="896402"/>
            <a:ext cx="9694033" cy="1323439"/>
          </a:xfrm>
          <a:prstGeom prst="rect">
            <a:avLst/>
          </a:prstGeom>
          <a:noFill/>
          <a:ln>
            <a:noFill/>
          </a:ln>
        </p:spPr>
        <p:txBody>
          <a:bodyPr wrap="square" rtlCol="0">
            <a:spAutoFit/>
          </a:bodyPr>
          <a:lstStyle/>
          <a:p>
            <a:pPr marL="285750" indent="-285750" defTabSz="914400" fontAlgn="base">
              <a:spcBef>
                <a:spcPct val="0"/>
              </a:spcBef>
              <a:spcAft>
                <a:spcPct val="0"/>
              </a:spcAft>
              <a:buFont typeface="Arial" panose="020B0604020202020204" pitchFamily="34" charset="0"/>
              <a:buChar char="•"/>
              <a:defRPr/>
            </a:pPr>
            <a:r>
              <a:rPr kumimoji="1" lang="ja-JP" altLang="en-US" sz="1600" dirty="0">
                <a:latin typeface="Meiryo UI" panose="020B0604030504040204" pitchFamily="50" charset="-128"/>
                <a:ea typeface="Meiryo UI" panose="020B0604030504040204" pitchFamily="50" charset="-128"/>
              </a:rPr>
              <a:t>工事の施工にあたり、一般交通の安全誘導が必要となる箇所には、交通誘導員として警備業者の警備員を配置する必要があるが、一部の地域や時期によっては</a:t>
            </a:r>
            <a:r>
              <a:rPr kumimoji="1" lang="ja-JP" altLang="en-US" sz="1600" dirty="0">
                <a:solidFill>
                  <a:srgbClr val="0070C0"/>
                </a:solidFill>
                <a:latin typeface="Meiryo UI" panose="020B0604030504040204" pitchFamily="50" charset="-128"/>
                <a:ea typeface="Meiryo UI" panose="020B0604030504040204" pitchFamily="50" charset="-128"/>
              </a:rPr>
              <a:t>その確保が工事の円滑な施工上の課題となっている。</a:t>
            </a:r>
            <a:endParaRPr kumimoji="1" lang="en-US" altLang="ja-JP" sz="1600" dirty="0">
              <a:solidFill>
                <a:srgbClr val="0070C0"/>
              </a:solidFill>
              <a:latin typeface="Meiryo UI" panose="020B0604030504040204" pitchFamily="50" charset="-128"/>
              <a:ea typeface="Meiryo UI" panose="020B0604030504040204" pitchFamily="50" charset="-128"/>
            </a:endParaRPr>
          </a:p>
          <a:p>
            <a:pPr marL="285750" indent="-285750" defTabSz="914400" fontAlgn="base">
              <a:spcBef>
                <a:spcPct val="0"/>
              </a:spcBef>
              <a:spcAft>
                <a:spcPct val="0"/>
              </a:spcAft>
              <a:buFont typeface="Arial" panose="020B0604020202020204" pitchFamily="34" charset="0"/>
              <a:buChar char="•"/>
              <a:defRPr/>
            </a:pPr>
            <a:r>
              <a:rPr kumimoji="1" lang="ja-JP" altLang="en-US" sz="1600" dirty="0">
                <a:latin typeface="Meiryo UI" panose="020B0604030504040204" pitchFamily="50" charset="-128"/>
                <a:ea typeface="Meiryo UI" panose="020B0604030504040204" pitchFamily="50" charset="-128"/>
              </a:rPr>
              <a:t>こうした状況を踏まえ、令和</a:t>
            </a:r>
            <a:r>
              <a:rPr kumimoji="1" lang="en-US" altLang="ja-JP" sz="1600" dirty="0">
                <a:latin typeface="Meiryo UI" panose="020B0604030504040204" pitchFamily="50" charset="-128"/>
                <a:ea typeface="Meiryo UI" panose="020B0604030504040204" pitchFamily="50" charset="-128"/>
              </a:rPr>
              <a:t>2</a:t>
            </a:r>
            <a:r>
              <a:rPr kumimoji="1" lang="ja-JP" altLang="en-US" sz="1600" dirty="0">
                <a:latin typeface="Meiryo UI" panose="020B0604030504040204" pitchFamily="50" charset="-128"/>
                <a:ea typeface="Meiryo UI" panose="020B0604030504040204" pitchFamily="50" charset="-128"/>
              </a:rPr>
              <a:t>年</a:t>
            </a:r>
            <a:r>
              <a:rPr lang="en-US" altLang="ja-JP" sz="1600" dirty="0">
                <a:latin typeface="Meiryo UI" panose="020B0604030504040204" pitchFamily="50" charset="-128"/>
                <a:ea typeface="Meiryo UI" panose="020B0604030504040204" pitchFamily="50" charset="-128"/>
              </a:rPr>
              <a:t>10</a:t>
            </a:r>
            <a:r>
              <a:rPr kumimoji="1" lang="ja-JP" altLang="en-US" sz="1600" dirty="0">
                <a:latin typeface="Meiryo UI" panose="020B0604030504040204" pitchFamily="50" charset="-128"/>
                <a:ea typeface="Meiryo UI" panose="020B0604030504040204" pitchFamily="50" charset="-128"/>
              </a:rPr>
              <a:t>月から県発注の土木工事を対象に、</a:t>
            </a:r>
            <a:r>
              <a:rPr kumimoji="1" lang="ja-JP" altLang="en-US" sz="1600" dirty="0">
                <a:solidFill>
                  <a:srgbClr val="0070C0"/>
                </a:solidFill>
                <a:latin typeface="Meiryo UI" panose="020B0604030504040204" pitchFamily="50" charset="-128"/>
                <a:ea typeface="Meiryo UI" panose="020B0604030504040204" pitchFamily="50" charset="-128"/>
              </a:rPr>
              <a:t>警備業者の警備員の確保が困難なひっ迫時であって、工事の安全上支障がない場合に限り、</a:t>
            </a:r>
            <a:r>
              <a:rPr kumimoji="1" lang="ja-JP" altLang="en-US" sz="1600" dirty="0">
                <a:latin typeface="Meiryo UI" panose="020B0604030504040204" pitchFamily="50" charset="-128"/>
                <a:ea typeface="Meiryo UI" panose="020B0604030504040204" pitchFamily="50" charset="-128"/>
              </a:rPr>
              <a:t>自家警備（当該工事を受注した建設業者の従業員が交通誘導警備を行うこと）を</a:t>
            </a:r>
            <a:r>
              <a:rPr kumimoji="1" lang="ja-JP" altLang="en-US" sz="1600" dirty="0">
                <a:solidFill>
                  <a:srgbClr val="0070C0"/>
                </a:solidFill>
                <a:latin typeface="Meiryo UI" panose="020B0604030504040204" pitchFamily="50" charset="-128"/>
                <a:ea typeface="Meiryo UI" panose="020B0604030504040204" pitchFamily="50" charset="-128"/>
              </a:rPr>
              <a:t>試行的に</a:t>
            </a:r>
            <a:r>
              <a:rPr kumimoji="1" lang="ja-JP" altLang="en-US" sz="1600" dirty="0">
                <a:latin typeface="Meiryo UI" panose="020B0604030504040204" pitchFamily="50" charset="-128"/>
                <a:ea typeface="Meiryo UI" panose="020B0604030504040204" pitchFamily="50" charset="-128"/>
              </a:rPr>
              <a:t>導入</a:t>
            </a:r>
            <a:r>
              <a:rPr lang="ja-JP" altLang="en-US" sz="1600" dirty="0">
                <a:latin typeface="Meiryo UI" panose="020B0604030504040204" pitchFamily="50" charset="-128"/>
                <a:ea typeface="Meiryo UI" panose="020B0604030504040204" pitchFamily="50" charset="-128"/>
              </a:rPr>
              <a:t>している</a:t>
            </a:r>
            <a:r>
              <a:rPr kumimoji="1" lang="ja-JP" altLang="en-US" sz="1600" dirty="0">
                <a:latin typeface="Meiryo UI" panose="020B0604030504040204" pitchFamily="50" charset="-128"/>
                <a:ea typeface="Meiryo UI" panose="020B0604030504040204" pitchFamily="50" charset="-128"/>
              </a:rPr>
              <a:t>。</a:t>
            </a:r>
            <a:endParaRPr kumimoji="1" lang="en-US" altLang="ja-JP" sz="1600" dirty="0">
              <a:latin typeface="Meiryo UI" panose="020B0604030504040204" pitchFamily="50" charset="-128"/>
              <a:ea typeface="Meiryo UI" panose="020B0604030504040204"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520936761"/>
              </p:ext>
            </p:extLst>
          </p:nvPr>
        </p:nvGraphicFramePr>
        <p:xfrm>
          <a:off x="483745" y="3811358"/>
          <a:ext cx="8942716" cy="2949920"/>
        </p:xfrm>
        <a:graphic>
          <a:graphicData uri="http://schemas.openxmlformats.org/drawingml/2006/table">
            <a:tbl>
              <a:tblPr bandRow="1">
                <a:tableStyleId>{D7AC3CCA-C797-4891-BE02-D94E43425B78}</a:tableStyleId>
              </a:tblPr>
              <a:tblGrid>
                <a:gridCol w="1584000">
                  <a:extLst>
                    <a:ext uri="{9D8B030D-6E8A-4147-A177-3AD203B41FA5}">
                      <a16:colId xmlns:a16="http://schemas.microsoft.com/office/drawing/2014/main" val="20000"/>
                    </a:ext>
                  </a:extLst>
                </a:gridCol>
                <a:gridCol w="6388336">
                  <a:extLst>
                    <a:ext uri="{9D8B030D-6E8A-4147-A177-3AD203B41FA5}">
                      <a16:colId xmlns:a16="http://schemas.microsoft.com/office/drawing/2014/main" val="20001"/>
                    </a:ext>
                  </a:extLst>
                </a:gridCol>
                <a:gridCol w="970380">
                  <a:extLst>
                    <a:ext uri="{9D8B030D-6E8A-4147-A177-3AD203B41FA5}">
                      <a16:colId xmlns:a16="http://schemas.microsoft.com/office/drawing/2014/main" val="20002"/>
                    </a:ext>
                  </a:extLst>
                </a:gridCol>
              </a:tblGrid>
              <a:tr h="370840">
                <a:tc>
                  <a:txBody>
                    <a:bodyPr/>
                    <a:lstStyle/>
                    <a:p>
                      <a:pPr algn="ctr"/>
                      <a:r>
                        <a:rPr kumimoji="1" lang="ja-JP" altLang="en-US" sz="1400" dirty="0">
                          <a:latin typeface="Meiryo UI" panose="020B0604030504040204" pitchFamily="50" charset="-128"/>
                          <a:ea typeface="Meiryo UI" panose="020B0604030504040204" pitchFamily="50" charset="-128"/>
                        </a:rPr>
                        <a:t>項目</a:t>
                      </a:r>
                    </a:p>
                  </a:txBody>
                  <a:tcPr marL="72000" marT="36000" marB="36000" anchor="ctr" anchorCtr="1">
                    <a:solidFill>
                      <a:schemeClr val="bg1">
                        <a:lumMod val="85000"/>
                      </a:schemeClr>
                    </a:solidFill>
                  </a:tcPr>
                </a:tc>
                <a:tc>
                  <a:txBody>
                    <a:bodyPr/>
                    <a:lstStyle/>
                    <a:p>
                      <a:pPr algn="ctr"/>
                      <a:r>
                        <a:rPr kumimoji="1" lang="ja-JP" altLang="en-US" sz="1400" dirty="0">
                          <a:latin typeface="Meiryo UI" panose="020B0604030504040204" pitchFamily="50" charset="-128"/>
                          <a:ea typeface="Meiryo UI" panose="020B0604030504040204" pitchFamily="50" charset="-128"/>
                        </a:rPr>
                        <a:t>内容</a:t>
                      </a:r>
                    </a:p>
                  </a:txBody>
                  <a:tcPr marL="72000" marT="36000" marB="36000" anchor="ctr" anchorCtr="1">
                    <a:solidFill>
                      <a:schemeClr val="bg1">
                        <a:lumMod val="85000"/>
                      </a:schemeClr>
                    </a:solidFill>
                  </a:tcPr>
                </a:tc>
                <a:tc>
                  <a:txBody>
                    <a:bodyPr/>
                    <a:lstStyle/>
                    <a:p>
                      <a:pPr algn="ctr"/>
                      <a:r>
                        <a:rPr kumimoji="1" lang="ja-JP" altLang="en-US" sz="1400" dirty="0">
                          <a:latin typeface="Meiryo UI" panose="020B0604030504040204" pitchFamily="50" charset="-128"/>
                          <a:ea typeface="Meiryo UI" panose="020B0604030504040204" pitchFamily="50" charset="-128"/>
                        </a:rPr>
                        <a:t>備考</a:t>
                      </a:r>
                    </a:p>
                  </a:txBody>
                  <a:tcPr marL="72000" marT="36000" marB="36000" anchor="ctr" anchorCtr="1">
                    <a:solidFill>
                      <a:schemeClr val="bg1">
                        <a:lumMod val="85000"/>
                      </a:schemeClr>
                    </a:solidFill>
                  </a:tcPr>
                </a:tc>
                <a:extLst>
                  <a:ext uri="{0D108BD9-81ED-4DB2-BD59-A6C34878D82A}">
                    <a16:rowId xmlns:a16="http://schemas.microsoft.com/office/drawing/2014/main" val="10000"/>
                  </a:ext>
                </a:extLst>
              </a:tr>
              <a:tr h="370840">
                <a:tc>
                  <a:txBody>
                    <a:bodyPr/>
                    <a:lstStyle/>
                    <a:p>
                      <a:pPr algn="ctr">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基本条件</a:t>
                      </a:r>
                    </a:p>
                  </a:txBody>
                  <a:tcPr marL="72000" marR="68580" marT="36000" marB="36000" anchor="ctr">
                    <a:noFill/>
                  </a:tcPr>
                </a:tc>
                <a:tc>
                  <a:txBody>
                    <a:bodyPr/>
                    <a:lstStyle/>
                    <a:p>
                      <a:pPr indent="133350" algn="just">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ＭＳ 明朝" panose="02020609040205080304" pitchFamily="17" charset="-128"/>
                        </a:rPr>
                        <a:t>①</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警備</a:t>
                      </a: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会社から</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交通誘導員</a:t>
                      </a: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が</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確保できず、</a:t>
                      </a:r>
                      <a:r>
                        <a:rPr lang="ja-JP" sz="1400" b="0" kern="100" dirty="0">
                          <a:solidFill>
                            <a:schemeClr val="tx1"/>
                          </a:solidFill>
                          <a:effectLst/>
                          <a:latin typeface="Meiryo UI" panose="020B0604030504040204" pitchFamily="50" charset="-128"/>
                          <a:ea typeface="Meiryo UI" panose="020B0604030504040204" pitchFamily="50" charset="-128"/>
                          <a:cs typeface="ＭＳ 明朝" panose="02020609040205080304" pitchFamily="17" charset="-128"/>
                        </a:rPr>
                        <a:t>②</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交通安全上自家警備が可能な路線及び</a:t>
                      </a:r>
                      <a:r>
                        <a:rPr lang="ja-JP" sz="1400" b="0" kern="100" dirty="0">
                          <a:solidFill>
                            <a:schemeClr val="tx1"/>
                          </a:solidFill>
                          <a:effectLst/>
                          <a:latin typeface="Meiryo UI" panose="020B0604030504040204" pitchFamily="50" charset="-128"/>
                          <a:ea typeface="Meiryo UI" panose="020B0604030504040204" pitchFamily="50" charset="-128"/>
                          <a:cs typeface="ＭＳ 明朝" panose="02020609040205080304" pitchFamily="17" charset="-128"/>
                        </a:rPr>
                        <a:t>③</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工事であること。</a:t>
                      </a:r>
                    </a:p>
                  </a:txBody>
                  <a:tcPr marL="72000" marR="68580" marT="36000" marB="36000">
                    <a:no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72000" marT="36000" marB="36000" anchor="ctr" anchorCtr="1">
                    <a:noFill/>
                  </a:tcPr>
                </a:tc>
                <a:extLst>
                  <a:ext uri="{0D108BD9-81ED-4DB2-BD59-A6C34878D82A}">
                    <a16:rowId xmlns:a16="http://schemas.microsoft.com/office/drawing/2014/main" val="10001"/>
                  </a:ext>
                </a:extLst>
              </a:tr>
              <a:tr h="370840">
                <a:tc>
                  <a:txBody>
                    <a:bodyPr/>
                    <a:lstStyle/>
                    <a:p>
                      <a:pPr algn="ctr">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①ひっ迫証明</a:t>
                      </a:r>
                    </a:p>
                  </a:txBody>
                  <a:tcPr marL="72000" marR="68580" marT="36000" marB="36000" anchor="ctr">
                    <a:noFill/>
                  </a:tcPr>
                </a:tc>
                <a:tc>
                  <a:txBody>
                    <a:bodyPr/>
                    <a:lstStyle/>
                    <a:p>
                      <a:pPr marL="0" marR="0" indent="133350" algn="just" defTabSz="914377" rtl="0" eaLnBrk="1" fontAlgn="auto" latinLnBrk="0" hangingPunct="1">
                        <a:lnSpc>
                          <a:spcPct val="100000"/>
                        </a:lnSpc>
                        <a:spcBef>
                          <a:spcPts val="0"/>
                        </a:spcBef>
                        <a:spcAft>
                          <a:spcPts val="0"/>
                        </a:spcAft>
                        <a:buClrTx/>
                        <a:buSzTx/>
                        <a:buFontTx/>
                        <a:buNone/>
                        <a:tabLst/>
                        <a:defRPr/>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受注者</a:t>
                      </a: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は</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「自家警備の理由書」を提出し、監督員の承諾を得る。理由書の作成にあたっては、</a:t>
                      </a:r>
                      <a:r>
                        <a:rPr lang="ja-JP" sz="14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原則警備会社３</a:t>
                      </a:r>
                      <a:r>
                        <a:rPr lang="ja-JP" altLang="en-US" sz="14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社</a:t>
                      </a:r>
                      <a:r>
                        <a:rPr lang="ja-JP" sz="14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へ照会を行い、交通誘導員を確保できない理由を記載</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する。</a:t>
                      </a: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また、</a:t>
                      </a:r>
                      <a:r>
                        <a:rPr lang="ja-JP" altLang="en-US" sz="1400" b="0" kern="100" dirty="0">
                          <a:solidFill>
                            <a:srgbClr val="0070C0"/>
                          </a:solidFill>
                          <a:effectLst/>
                          <a:latin typeface="Meiryo UI" panose="020B0604030504040204" pitchFamily="50" charset="-128"/>
                          <a:ea typeface="Meiryo UI" panose="020B0604030504040204" pitchFamily="50" charset="-128"/>
                          <a:cs typeface="Times New Roman" panose="02020603050405020304" pitchFamily="18" charset="0"/>
                        </a:rPr>
                        <a:t>静岡県警備業協会へ情報提供依頼</a:t>
                      </a: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を行い、その結果も記載する。</a:t>
                      </a:r>
                      <a:endParaRPr lang="ja-JP" alt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68580" marT="36000" marB="36000">
                    <a:no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72000" marT="36000" marB="36000" anchor="ctr" anchorCtr="1">
                    <a:noFill/>
                  </a:tcPr>
                </a:tc>
                <a:extLst>
                  <a:ext uri="{0D108BD9-81ED-4DB2-BD59-A6C34878D82A}">
                    <a16:rowId xmlns:a16="http://schemas.microsoft.com/office/drawing/2014/main" val="10002"/>
                  </a:ext>
                </a:extLst>
              </a:tr>
              <a:tr h="370840">
                <a:tc>
                  <a:txBody>
                    <a:bodyPr/>
                    <a:lstStyle/>
                    <a:p>
                      <a:pPr algn="ctr">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②対象路線</a:t>
                      </a:r>
                    </a:p>
                  </a:txBody>
                  <a:tcPr marL="72000" marR="68580" marT="36000" marB="36000" anchor="ctr">
                    <a:noFill/>
                  </a:tcPr>
                </a:tc>
                <a:tc>
                  <a:txBody>
                    <a:bodyPr/>
                    <a:lstStyle/>
                    <a:p>
                      <a:pPr algn="just">
                        <a:spcAft>
                          <a:spcPts val="0"/>
                        </a:spcAft>
                      </a:pP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　</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指定路線以外</a:t>
                      </a:r>
                    </a:p>
                  </a:txBody>
                  <a:tcPr marL="72000" marR="68580" marT="36000" marB="36000" anchor="ctr">
                    <a:noFill/>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marL="72000" marT="36000" marB="36000" anchor="ctr" anchorCtr="1">
                    <a:noFill/>
                  </a:tcPr>
                </a:tc>
                <a:extLst>
                  <a:ext uri="{0D108BD9-81ED-4DB2-BD59-A6C34878D82A}">
                    <a16:rowId xmlns:a16="http://schemas.microsoft.com/office/drawing/2014/main" val="10003"/>
                  </a:ext>
                </a:extLst>
              </a:tr>
              <a:tr h="370840">
                <a:tc>
                  <a:txBody>
                    <a:bodyPr/>
                    <a:lstStyle/>
                    <a:p>
                      <a:pPr algn="ctr">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③対象工事</a:t>
                      </a:r>
                    </a:p>
                  </a:txBody>
                  <a:tcPr marL="72000" marR="68580" marT="36000" marB="36000" anchor="ctr">
                    <a:noFill/>
                  </a:tcPr>
                </a:tc>
                <a:tc>
                  <a:txBody>
                    <a:bodyPr/>
                    <a:lstStyle/>
                    <a:p>
                      <a:pPr algn="just">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ア　非連携警備による交通誘導</a:t>
                      </a:r>
                    </a:p>
                    <a:p>
                      <a:pPr marL="278765" indent="-278765" algn="just">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イ　連携警備のうち、交通に及ぼす影響が少ない区間で実施する交通誘導</a:t>
                      </a:r>
                    </a:p>
                  </a:txBody>
                  <a:tcPr marL="72000" marR="68580" marT="36000" marB="36000">
                    <a:no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ア又はイ</a:t>
                      </a:r>
                    </a:p>
                  </a:txBody>
                  <a:tcPr marL="72000" marT="36000" marB="36000" anchor="ctr" anchorCtr="1">
                    <a:noFill/>
                  </a:tcPr>
                </a:tc>
                <a:extLst>
                  <a:ext uri="{0D108BD9-81ED-4DB2-BD59-A6C34878D82A}">
                    <a16:rowId xmlns:a16="http://schemas.microsoft.com/office/drawing/2014/main" val="10004"/>
                  </a:ext>
                </a:extLst>
              </a:tr>
              <a:tr h="370840">
                <a:tc>
                  <a:txBody>
                    <a:bodyPr/>
                    <a:lstStyle/>
                    <a:p>
                      <a:pPr algn="ctr">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資格</a:t>
                      </a:r>
                      <a:r>
                        <a:rPr lang="ja-JP" alt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要件</a:t>
                      </a:r>
                      <a:endPar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endParaRPr>
                    </a:p>
                  </a:txBody>
                  <a:tcPr marL="72000" marR="68580" marT="36000" marB="36000" anchor="ctr">
                    <a:noFill/>
                  </a:tcPr>
                </a:tc>
                <a:tc>
                  <a:txBody>
                    <a:bodyPr/>
                    <a:lstStyle/>
                    <a:p>
                      <a:pPr algn="just">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ア　交通誘導員</a:t>
                      </a:r>
                      <a:r>
                        <a:rPr 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1</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級又は</a:t>
                      </a:r>
                      <a:r>
                        <a:rPr lang="en-US"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2</a:t>
                      </a: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級検定合格者</a:t>
                      </a:r>
                    </a:p>
                    <a:p>
                      <a:pPr algn="just">
                        <a:spcAft>
                          <a:spcPts val="0"/>
                        </a:spcAft>
                      </a:pPr>
                      <a:r>
                        <a:rPr lang="ja-JP" sz="1400" b="0"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イ　</a:t>
                      </a:r>
                      <a:r>
                        <a:rPr lang="ja-JP" sz="1400" b="0" u="none" kern="100" dirty="0">
                          <a:solidFill>
                            <a:schemeClr val="tx1"/>
                          </a:solidFill>
                          <a:effectLst/>
                          <a:latin typeface="Meiryo UI" panose="020B0604030504040204" pitchFamily="50" charset="-128"/>
                          <a:ea typeface="Meiryo UI" panose="020B0604030504040204" pitchFamily="50" charset="-128"/>
                          <a:cs typeface="Times New Roman" panose="02020603050405020304" pitchFamily="18" charset="0"/>
                        </a:rPr>
                        <a:t>交通誘導安全講習会受講者</a:t>
                      </a:r>
                    </a:p>
                  </a:txBody>
                  <a:tcPr marL="72000" marR="68580" marT="36000" marB="36000">
                    <a:noFill/>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ア又はイ</a:t>
                      </a:r>
                    </a:p>
                  </a:txBody>
                  <a:tcPr marL="72000" marT="36000" marB="36000" anchor="ctr" anchorCtr="1">
                    <a:noFill/>
                  </a:tcPr>
                </a:tc>
                <a:extLst>
                  <a:ext uri="{0D108BD9-81ED-4DB2-BD59-A6C34878D82A}">
                    <a16:rowId xmlns:a16="http://schemas.microsoft.com/office/drawing/2014/main" val="10005"/>
                  </a:ext>
                </a:extLst>
              </a:tr>
            </a:tbl>
          </a:graphicData>
        </a:graphic>
      </p:graphicFrame>
      <p:sp>
        <p:nvSpPr>
          <p:cNvPr id="17" name="テキスト ボックス 16">
            <a:extLst>
              <a:ext uri="{FF2B5EF4-FFF2-40B4-BE49-F238E27FC236}">
                <a16:creationId xmlns:a16="http://schemas.microsoft.com/office/drawing/2014/main" id="{217469B9-499E-4B1F-8320-A0F50E4EE0E8}"/>
              </a:ext>
            </a:extLst>
          </p:cNvPr>
          <p:cNvSpPr txBox="1"/>
          <p:nvPr/>
        </p:nvSpPr>
        <p:spPr>
          <a:xfrm>
            <a:off x="40517" y="524570"/>
            <a:ext cx="4094391" cy="369332"/>
          </a:xfrm>
          <a:prstGeom prst="rect">
            <a:avLst/>
          </a:prstGeom>
          <a:noFill/>
          <a:ln>
            <a:noFill/>
          </a:ln>
        </p:spPr>
        <p:txBody>
          <a:bodyPr wrap="none" rtlCol="0">
            <a:spAutoFit/>
          </a:bodyPr>
          <a:lstStyle/>
          <a:p>
            <a:pPr algn="ctr" defTabSz="914400">
              <a:defRPr/>
            </a:pPr>
            <a:r>
              <a:rPr kumimoji="1" lang="ja-JP" altLang="en-US" b="1" dirty="0">
                <a:solidFill>
                  <a:prstClr val="black"/>
                </a:solidFill>
                <a:latin typeface="Meiryo UI" panose="020B0604030504040204" pitchFamily="50" charset="-128"/>
                <a:ea typeface="Meiryo UI" panose="020B0604030504040204" pitchFamily="50" charset="-128"/>
              </a:rPr>
              <a:t>自家警備の試行的な導入（</a:t>
            </a:r>
            <a:r>
              <a:rPr kumimoji="1" lang="en-US" altLang="ja-JP" b="1" dirty="0">
                <a:solidFill>
                  <a:prstClr val="black"/>
                </a:solidFill>
                <a:latin typeface="Meiryo UI" panose="020B0604030504040204" pitchFamily="50" charset="-128"/>
                <a:ea typeface="Meiryo UI" panose="020B0604030504040204" pitchFamily="50" charset="-128"/>
              </a:rPr>
              <a:t>R2.10</a:t>
            </a:r>
            <a:r>
              <a:rPr kumimoji="1" lang="ja-JP" altLang="en-US" b="1" dirty="0">
                <a:solidFill>
                  <a:prstClr val="black"/>
                </a:solidFill>
                <a:latin typeface="Meiryo UI" panose="020B0604030504040204" pitchFamily="50" charset="-128"/>
                <a:ea typeface="Meiryo UI" panose="020B0604030504040204" pitchFamily="50" charset="-128"/>
              </a:rPr>
              <a:t>～）</a:t>
            </a:r>
            <a:endParaRPr kumimoji="1" lang="en-US" altLang="ja-JP" b="1" dirty="0">
              <a:solidFill>
                <a:prstClr val="black"/>
              </a:solidFill>
              <a:latin typeface="Meiryo UI" panose="020B0604030504040204" pitchFamily="50" charset="-128"/>
              <a:ea typeface="Meiryo UI" panose="020B0604030504040204" pitchFamily="50" charset="-128"/>
            </a:endParaRPr>
          </a:p>
        </p:txBody>
      </p:sp>
      <p:sp>
        <p:nvSpPr>
          <p:cNvPr id="13" name="テキスト ボックス 12"/>
          <p:cNvSpPr txBox="1"/>
          <p:nvPr/>
        </p:nvSpPr>
        <p:spPr>
          <a:xfrm>
            <a:off x="57150" y="2353870"/>
            <a:ext cx="10021896" cy="369332"/>
          </a:xfrm>
          <a:prstGeom prst="rect">
            <a:avLst/>
          </a:prstGeom>
          <a:noFill/>
          <a:ln>
            <a:noFill/>
          </a:ln>
        </p:spPr>
        <p:txBody>
          <a:bodyPr wrap="square" rtlCol="0">
            <a:spAutoFit/>
          </a:bodyPr>
          <a:lstStyle/>
          <a:p>
            <a:pPr defTabSz="914400" fontAlgn="base">
              <a:spcBef>
                <a:spcPct val="0"/>
              </a:spcBef>
              <a:spcAft>
                <a:spcPct val="0"/>
              </a:spcAft>
              <a:defRPr/>
            </a:pPr>
            <a:r>
              <a:rPr kumimoji="1" lang="ja-JP" altLang="en-US" b="1" dirty="0">
                <a:solidFill>
                  <a:prstClr val="black"/>
                </a:solidFill>
                <a:latin typeface="Meiryo UI" panose="020B0604030504040204" pitchFamily="50" charset="-128"/>
                <a:ea typeface="Meiryo UI" panose="020B0604030504040204" pitchFamily="50" charset="-128"/>
              </a:rPr>
              <a:t>令和５年度からの変更点</a:t>
            </a:r>
            <a:endParaRPr kumimoji="1" lang="en-US" altLang="ja-JP" b="1" dirty="0">
              <a:solidFill>
                <a:prstClr val="black"/>
              </a:solidFill>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D9D7B547-6E36-4C33-9096-9951A48C3647}"/>
              </a:ext>
            </a:extLst>
          </p:cNvPr>
          <p:cNvSpPr txBox="1"/>
          <p:nvPr/>
        </p:nvSpPr>
        <p:spPr>
          <a:xfrm>
            <a:off x="0" y="-1096"/>
            <a:ext cx="9906000" cy="488201"/>
          </a:xfrm>
          <a:prstGeom prst="rect">
            <a:avLst/>
          </a:prstGeom>
          <a:solidFill>
            <a:srgbClr val="1F497D">
              <a:lumMod val="20000"/>
              <a:lumOff val="80000"/>
            </a:srgbClr>
          </a:solidFill>
        </p:spPr>
        <p:txBody>
          <a:bodyPr wrap="square" tIns="72000" bIns="36000" rtlCol="0" anchor="ctr" anchorCtr="0">
            <a:spAutoFit/>
          </a:bodyPr>
          <a:lstStyle/>
          <a:p>
            <a:pPr lvl="0" defTabSz="914400">
              <a:defRPr/>
            </a:pPr>
            <a:r>
              <a:rPr lang="ja-JP" altLang="en-US" sz="2400" b="1" kern="0" dirty="0">
                <a:solidFill>
                  <a:srgbClr val="000099"/>
                </a:solidFill>
                <a:latin typeface="Meiryo UI" panose="020B0604030504040204" pitchFamily="50" charset="-128"/>
                <a:ea typeface="Meiryo UI" panose="020B0604030504040204" pitchFamily="50" charset="-128"/>
              </a:rPr>
              <a:t>　交通誘導員の確保に関する取扱い</a:t>
            </a:r>
            <a:endParaRPr kumimoji="1" lang="ja-JP" altLang="en-US" sz="2400" b="1" i="0" u="none" strike="noStrike" kern="0" cap="none" spc="0" normalizeH="0" baseline="0" noProof="0" dirty="0">
              <a:ln>
                <a:noFill/>
              </a:ln>
              <a:solidFill>
                <a:srgbClr val="000099"/>
              </a:solidFill>
              <a:effectLst/>
              <a:uLnTx/>
              <a:uFillTx/>
              <a:latin typeface="メイリオ" panose="020B0604030504040204" pitchFamily="50" charset="-128"/>
              <a:ea typeface="メイリオ" panose="020B0604030504040204" pitchFamily="50" charset="-128"/>
            </a:endParaRPr>
          </a:p>
        </p:txBody>
      </p:sp>
      <p:sp>
        <p:nvSpPr>
          <p:cNvPr id="12" name="スライド番号プレースホルダー 4"/>
          <p:cNvSpPr>
            <a:spLocks noGrp="1"/>
          </p:cNvSpPr>
          <p:nvPr>
            <p:ph type="sldNum" sz="quarter" idx="12"/>
          </p:nvPr>
        </p:nvSpPr>
        <p:spPr>
          <a:xfrm>
            <a:off x="7772400" y="6500699"/>
            <a:ext cx="2133600" cy="365125"/>
          </a:xfrm>
        </p:spPr>
        <p:txBody>
          <a:bodyPr/>
          <a:lstStyle/>
          <a:p>
            <a:pPr>
              <a:defRPr/>
            </a:pPr>
            <a:fld id="{15184F83-FCA6-4090-8598-1AA1C2AA2D2B}" type="slidenum">
              <a:rPr lang="ja-JP" altLang="en-US" sz="1600">
                <a:solidFill>
                  <a:schemeClr val="tx1"/>
                </a:solidFill>
              </a:rPr>
              <a:pPr>
                <a:defRPr/>
              </a:pPr>
              <a:t>2</a:t>
            </a:fld>
            <a:endParaRPr lang="ja-JP" altLang="en-US" sz="1600" dirty="0">
              <a:solidFill>
                <a:schemeClr val="tx1"/>
              </a:solidFill>
            </a:endParaRPr>
          </a:p>
        </p:txBody>
      </p:sp>
      <p:sp>
        <p:nvSpPr>
          <p:cNvPr id="9" name="テキスト ボックス 8"/>
          <p:cNvSpPr txBox="1"/>
          <p:nvPr/>
        </p:nvSpPr>
        <p:spPr>
          <a:xfrm>
            <a:off x="57150" y="3405859"/>
            <a:ext cx="10021896" cy="369332"/>
          </a:xfrm>
          <a:prstGeom prst="rect">
            <a:avLst/>
          </a:prstGeom>
          <a:noFill/>
          <a:ln>
            <a:noFill/>
          </a:ln>
        </p:spPr>
        <p:txBody>
          <a:bodyPr wrap="square" rtlCol="0">
            <a:spAutoFit/>
          </a:bodyPr>
          <a:lstStyle/>
          <a:p>
            <a:pPr defTabSz="914400" fontAlgn="base">
              <a:spcBef>
                <a:spcPct val="0"/>
              </a:spcBef>
              <a:spcAft>
                <a:spcPct val="0"/>
              </a:spcAft>
              <a:defRPr/>
            </a:pPr>
            <a:r>
              <a:rPr lang="ja-JP" altLang="en-US" b="1" dirty="0">
                <a:latin typeface="Meiryo UI" panose="020B0604030504040204" pitchFamily="50" charset="-128"/>
                <a:ea typeface="Meiryo UI" panose="020B0604030504040204" pitchFamily="50" charset="-128"/>
              </a:rPr>
              <a:t>自家警備の実施条件（変更なし）</a:t>
            </a:r>
            <a:endParaRPr kumimoji="1" lang="en-US" altLang="ja-JP" b="1" dirty="0">
              <a:solidFill>
                <a:prstClr val="black"/>
              </a:solidFill>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91961" y="2674997"/>
            <a:ext cx="9814039" cy="584775"/>
          </a:xfrm>
          <a:prstGeom prst="rect">
            <a:avLst/>
          </a:prstGeom>
          <a:noFill/>
          <a:ln>
            <a:noFill/>
          </a:ln>
        </p:spPr>
        <p:txBody>
          <a:bodyPr wrap="square" rtlCol="0">
            <a:spAutoFit/>
          </a:bodyPr>
          <a:lstStyle/>
          <a:p>
            <a:pPr marL="285750" indent="-285750" defTabSz="914400" fontAlgn="base">
              <a:spcBef>
                <a:spcPct val="0"/>
              </a:spcBef>
              <a:spcAft>
                <a:spcPct val="0"/>
              </a:spcAft>
              <a:buFont typeface="Arial" panose="020B0604020202020204" pitchFamily="34" charset="0"/>
              <a:buChar char="•"/>
              <a:defRPr/>
            </a:pPr>
            <a:r>
              <a:rPr lang="ja-JP" altLang="en-US" sz="1600" dirty="0">
                <a:solidFill>
                  <a:srgbClr val="FF0000"/>
                </a:solidFill>
                <a:latin typeface="Meiryo UI" panose="020B0604030504040204" pitchFamily="50" charset="-128"/>
                <a:ea typeface="Meiryo UI" panose="020B0604030504040204" pitchFamily="50" charset="-128"/>
              </a:rPr>
              <a:t>指定路線など自家警備が活用できない箇所においても警備業協会への情報提供依頼を可能とする</a:t>
            </a:r>
            <a:r>
              <a:rPr lang="ja-JP" altLang="en-US" sz="1600" dirty="0">
                <a:latin typeface="Meiryo UI" panose="020B0604030504040204" pitchFamily="50" charset="-128"/>
                <a:ea typeface="Meiryo UI" panose="020B0604030504040204" pitchFamily="50" charset="-128"/>
              </a:rPr>
              <a:t>ことで、交通誘導警備員の確保の機会を拡大する。</a:t>
            </a:r>
            <a:endParaRPr lang="en-US" altLang="ja-JP" sz="16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11007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0050" y="1348752"/>
            <a:ext cx="8822418" cy="46440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69" name="正方形/長方形 68"/>
          <p:cNvSpPr/>
          <p:nvPr/>
        </p:nvSpPr>
        <p:spPr>
          <a:xfrm>
            <a:off x="400050" y="6039389"/>
            <a:ext cx="8822419" cy="756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66" name="正方形/長方形 65"/>
          <p:cNvSpPr/>
          <p:nvPr/>
        </p:nvSpPr>
        <p:spPr>
          <a:xfrm>
            <a:off x="400050" y="533216"/>
            <a:ext cx="8822418" cy="792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8" name="テキスト ボックス 7">
            <a:extLst>
              <a:ext uri="{FF2B5EF4-FFF2-40B4-BE49-F238E27FC236}">
                <a16:creationId xmlns:a16="http://schemas.microsoft.com/office/drawing/2014/main" id="{393ECF69-1103-458D-93E5-8383CFBD3358}"/>
              </a:ext>
            </a:extLst>
          </p:cNvPr>
          <p:cNvSpPr txBox="1"/>
          <p:nvPr/>
        </p:nvSpPr>
        <p:spPr>
          <a:xfrm>
            <a:off x="3164990" y="1206875"/>
            <a:ext cx="1497525" cy="307777"/>
          </a:xfrm>
          <a:prstGeom prst="rect">
            <a:avLst/>
          </a:prstGeom>
          <a:solidFill>
            <a:schemeClr val="bg1"/>
          </a:solidFill>
          <a:ln>
            <a:solidFill>
              <a:schemeClr val="tx1"/>
            </a:solidFill>
          </a:ln>
        </p:spPr>
        <p:txBody>
          <a:bodyPr wrap="square" rtlCol="0">
            <a:spAutoFit/>
          </a:bodyPr>
          <a:lstStyle/>
          <a:p>
            <a:pPr algn="dist"/>
            <a:r>
              <a:rPr lang="ja-JP" altLang="en-US" sz="1400" dirty="0">
                <a:latin typeface="Meiryo UI" panose="020B0604030504040204" pitchFamily="50" charset="-128"/>
                <a:ea typeface="Meiryo UI" panose="020B0604030504040204" pitchFamily="50" charset="-128"/>
              </a:rPr>
              <a:t>入札・契約</a:t>
            </a:r>
            <a:endParaRPr lang="en-US" altLang="ja-JP" sz="1400" dirty="0">
              <a:latin typeface="Meiryo UI" panose="020B0604030504040204" pitchFamily="50" charset="-128"/>
              <a:ea typeface="Meiryo UI" panose="020B0604030504040204" pitchFamily="50" charset="-128"/>
            </a:endParaRPr>
          </a:p>
        </p:txBody>
      </p:sp>
      <p:sp>
        <p:nvSpPr>
          <p:cNvPr id="16" name="テキスト ボックス 15">
            <a:extLst>
              <a:ext uri="{FF2B5EF4-FFF2-40B4-BE49-F238E27FC236}">
                <a16:creationId xmlns:a16="http://schemas.microsoft.com/office/drawing/2014/main" id="{A9294ABD-4658-4400-A7A1-5A1CFE6A9DE6}"/>
              </a:ext>
            </a:extLst>
          </p:cNvPr>
          <p:cNvSpPr txBox="1"/>
          <p:nvPr/>
        </p:nvSpPr>
        <p:spPr>
          <a:xfrm>
            <a:off x="2240533" y="3522169"/>
            <a:ext cx="3832077" cy="307777"/>
          </a:xfrm>
          <a:prstGeom prst="rect">
            <a:avLst/>
          </a:prstGeom>
          <a:solidFill>
            <a:schemeClr val="bg1"/>
          </a:solidFill>
          <a:ln>
            <a:solidFill>
              <a:schemeClr val="tx1"/>
            </a:solidFill>
          </a:ln>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rPr>
              <a:t>自家警備の実施条件</a:t>
            </a:r>
            <a:r>
              <a:rPr lang="ja-JP" altLang="en-US" sz="1100" dirty="0">
                <a:latin typeface="Meiryo UI" panose="020B0604030504040204" pitchFamily="50" charset="-128"/>
                <a:ea typeface="Meiryo UI" panose="020B0604030504040204" pitchFamily="50" charset="-128"/>
              </a:rPr>
              <a:t>（対象工事・資格要件）</a:t>
            </a:r>
            <a:r>
              <a:rPr lang="ja-JP" altLang="en-US" sz="1400" dirty="0">
                <a:latin typeface="Meiryo UI" panose="020B0604030504040204" pitchFamily="50" charset="-128"/>
                <a:ea typeface="Meiryo UI" panose="020B0604030504040204" pitchFamily="50" charset="-128"/>
              </a:rPr>
              <a:t>を満たす</a:t>
            </a:r>
            <a:endParaRPr lang="en-US" altLang="ja-JP" sz="1400"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00B7A295-6690-4A64-9A77-FA4270879CAF}"/>
              </a:ext>
            </a:extLst>
          </p:cNvPr>
          <p:cNvSpPr txBox="1"/>
          <p:nvPr/>
        </p:nvSpPr>
        <p:spPr>
          <a:xfrm>
            <a:off x="2667082" y="2364506"/>
            <a:ext cx="2439266" cy="307777"/>
          </a:xfrm>
          <a:prstGeom prst="rect">
            <a:avLst/>
          </a:prstGeom>
          <a:solidFill>
            <a:schemeClr val="bg1"/>
          </a:solidFill>
          <a:ln>
            <a:solidFill>
              <a:schemeClr val="tx1"/>
            </a:solidFill>
            <a:prstDash val="solid"/>
          </a:ln>
        </p:spPr>
        <p:txBody>
          <a:bodyPr wrap="square" rtlCol="0">
            <a:spAutoFit/>
          </a:bodyPr>
          <a:lstStyle/>
          <a:p>
            <a:pPr algn="ctr"/>
            <a:r>
              <a:rPr lang="ja-JP" altLang="en-US" sz="1400" dirty="0">
                <a:latin typeface="Meiryo UI" panose="020B0604030504040204" pitchFamily="50" charset="-128"/>
                <a:ea typeface="Meiryo UI" panose="020B0604030504040204" pitchFamily="50" charset="-128"/>
              </a:rPr>
              <a:t>警備業者３社以上と交渉</a:t>
            </a:r>
            <a:endParaRPr lang="en-US" altLang="ja-JP" sz="1400" dirty="0">
              <a:latin typeface="Meiryo UI" panose="020B0604030504040204" pitchFamily="50" charset="-128"/>
              <a:ea typeface="Meiryo UI" panose="020B0604030504040204" pitchFamily="50" charset="-128"/>
            </a:endParaRPr>
          </a:p>
        </p:txBody>
      </p:sp>
      <p:sp>
        <p:nvSpPr>
          <p:cNvPr id="45" name="テキスト ボックス 44">
            <a:extLst>
              <a:ext uri="{FF2B5EF4-FFF2-40B4-BE49-F238E27FC236}">
                <a16:creationId xmlns:a16="http://schemas.microsoft.com/office/drawing/2014/main" id="{FE06638A-53EE-4E7C-867D-F212908C8101}"/>
              </a:ext>
            </a:extLst>
          </p:cNvPr>
          <p:cNvSpPr txBox="1"/>
          <p:nvPr/>
        </p:nvSpPr>
        <p:spPr>
          <a:xfrm>
            <a:off x="1346136" y="705738"/>
            <a:ext cx="701410" cy="276999"/>
          </a:xfrm>
          <a:prstGeom prst="rect">
            <a:avLst/>
          </a:prstGeom>
          <a:noFill/>
        </p:spPr>
        <p:txBody>
          <a:bodyPr wrap="none" rtlCol="0">
            <a:spAutoFit/>
          </a:bodyPr>
          <a:lstStyle/>
          <a:p>
            <a:r>
              <a:rPr lang="en-US" altLang="ja-JP" sz="1200" b="1" dirty="0">
                <a:latin typeface="Meiryo UI" panose="020B0604030504040204" pitchFamily="50" charset="-128"/>
                <a:ea typeface="Meiryo UI" panose="020B0604030504040204" pitchFamily="50" charset="-128"/>
              </a:rPr>
              <a:t>START</a:t>
            </a:r>
            <a:endParaRPr kumimoji="1" lang="ja-JP" altLang="en-US" sz="1200" b="1" dirty="0">
              <a:latin typeface="Meiryo UI" panose="020B0604030504040204" pitchFamily="50" charset="-128"/>
              <a:ea typeface="Meiryo UI" panose="020B0604030504040204" pitchFamily="50" charset="-128"/>
            </a:endParaRPr>
          </a:p>
        </p:txBody>
      </p:sp>
      <p:sp>
        <p:nvSpPr>
          <p:cNvPr id="60" name="テキスト ボックス 59">
            <a:extLst>
              <a:ext uri="{FF2B5EF4-FFF2-40B4-BE49-F238E27FC236}">
                <a16:creationId xmlns:a16="http://schemas.microsoft.com/office/drawing/2014/main" id="{E6FDDD59-3043-46DC-BC67-FEE84FB068BC}"/>
              </a:ext>
            </a:extLst>
          </p:cNvPr>
          <p:cNvSpPr txBox="1"/>
          <p:nvPr/>
        </p:nvSpPr>
        <p:spPr>
          <a:xfrm>
            <a:off x="1432640" y="6445808"/>
            <a:ext cx="532518" cy="276999"/>
          </a:xfrm>
          <a:prstGeom prst="rect">
            <a:avLst/>
          </a:prstGeom>
          <a:noFill/>
        </p:spPr>
        <p:txBody>
          <a:bodyPr wrap="none" rtlCol="0">
            <a:spAutoFit/>
          </a:bodyPr>
          <a:lstStyle/>
          <a:p>
            <a:r>
              <a:rPr lang="en-US" altLang="ja-JP" sz="1200" b="1" dirty="0">
                <a:latin typeface="Meiryo UI" panose="020B0604030504040204" pitchFamily="50" charset="-128"/>
                <a:ea typeface="Meiryo UI" panose="020B0604030504040204" pitchFamily="50" charset="-128"/>
              </a:rPr>
              <a:t>END</a:t>
            </a:r>
            <a:endParaRPr kumimoji="1" lang="ja-JP" altLang="en-US" sz="1200" b="1" dirty="0">
              <a:latin typeface="Meiryo UI" panose="020B0604030504040204" pitchFamily="50" charset="-128"/>
              <a:ea typeface="Meiryo UI" panose="020B0604030504040204" pitchFamily="50" charset="-128"/>
            </a:endParaRPr>
          </a:p>
        </p:txBody>
      </p:sp>
      <p:cxnSp>
        <p:nvCxnSpPr>
          <p:cNvPr id="64" name="直線矢印コネクタ 63">
            <a:extLst>
              <a:ext uri="{FF2B5EF4-FFF2-40B4-BE49-F238E27FC236}">
                <a16:creationId xmlns:a16="http://schemas.microsoft.com/office/drawing/2014/main" id="{AE6AC95C-D0ED-493C-918B-B9FCDB711BBB}"/>
              </a:ext>
            </a:extLst>
          </p:cNvPr>
          <p:cNvCxnSpPr>
            <a:cxnSpLocks/>
          </p:cNvCxnSpPr>
          <p:nvPr/>
        </p:nvCxnSpPr>
        <p:spPr>
          <a:xfrm>
            <a:off x="3888233" y="948649"/>
            <a:ext cx="0" cy="265107"/>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8" name="直線矢印コネクタ 67">
            <a:extLst>
              <a:ext uri="{FF2B5EF4-FFF2-40B4-BE49-F238E27FC236}">
                <a16:creationId xmlns:a16="http://schemas.microsoft.com/office/drawing/2014/main" id="{7143B8BC-8D69-4F3C-98C5-403EC2D5CA9C}"/>
              </a:ext>
            </a:extLst>
          </p:cNvPr>
          <p:cNvCxnSpPr/>
          <p:nvPr/>
        </p:nvCxnSpPr>
        <p:spPr>
          <a:xfrm>
            <a:off x="3892756" y="2675686"/>
            <a:ext cx="0" cy="272007"/>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7" name="テキスト ボックス 76">
            <a:extLst>
              <a:ext uri="{FF2B5EF4-FFF2-40B4-BE49-F238E27FC236}">
                <a16:creationId xmlns:a16="http://schemas.microsoft.com/office/drawing/2014/main" id="{8EF4270D-4514-42C3-B408-6C03388D4255}"/>
              </a:ext>
            </a:extLst>
          </p:cNvPr>
          <p:cNvSpPr txBox="1"/>
          <p:nvPr/>
        </p:nvSpPr>
        <p:spPr>
          <a:xfrm>
            <a:off x="3164990" y="6438510"/>
            <a:ext cx="1497525" cy="307777"/>
          </a:xfrm>
          <a:prstGeom prst="rect">
            <a:avLst/>
          </a:prstGeom>
          <a:solidFill>
            <a:schemeClr val="bg1"/>
          </a:solidFill>
          <a:ln w="25400" cmpd="dbl">
            <a:solidFill>
              <a:schemeClr val="tx1"/>
            </a:solidFill>
          </a:ln>
        </p:spPr>
        <p:txBody>
          <a:bodyPr wrap="square" rtlCol="0">
            <a:spAutoFit/>
          </a:bodyPr>
          <a:lstStyle/>
          <a:p>
            <a:pPr algn="dist"/>
            <a:r>
              <a:rPr kumimoji="1" lang="ja-JP" altLang="en-US" sz="1400" dirty="0">
                <a:latin typeface="Meiryo UI" panose="020B0604030504040204" pitchFamily="50" charset="-128"/>
                <a:ea typeface="Meiryo UI" panose="020B0604030504040204" pitchFamily="50" charset="-128"/>
              </a:rPr>
              <a:t>工事完了</a:t>
            </a:r>
          </a:p>
        </p:txBody>
      </p:sp>
      <p:sp>
        <p:nvSpPr>
          <p:cNvPr id="35" name="四角形吹き出し 75">
            <a:extLst>
              <a:ext uri="{FF2B5EF4-FFF2-40B4-BE49-F238E27FC236}">
                <a16:creationId xmlns:a16="http://schemas.microsoft.com/office/drawing/2014/main" id="{C144F6D5-59A8-4846-B70E-955913BAA2C5}"/>
              </a:ext>
            </a:extLst>
          </p:cNvPr>
          <p:cNvSpPr/>
          <p:nvPr/>
        </p:nvSpPr>
        <p:spPr>
          <a:xfrm>
            <a:off x="6537177" y="785025"/>
            <a:ext cx="1314625" cy="297517"/>
          </a:xfrm>
          <a:prstGeom prst="wedgeRectCallout">
            <a:avLst>
              <a:gd name="adj1" fmla="val -66105"/>
              <a:gd name="adj2" fmla="val -42211"/>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pPr algn="ctr">
              <a:lnSpc>
                <a:spcPts val="1600"/>
              </a:lnSpc>
            </a:pPr>
            <a:r>
              <a:rPr kumimoji="1" lang="ja-JP" altLang="en-US" sz="1050" dirty="0">
                <a:solidFill>
                  <a:schemeClr val="tx1"/>
                </a:solidFill>
                <a:latin typeface="Meiryo UI" panose="020B0604030504040204" pitchFamily="50" charset="-128"/>
                <a:ea typeface="Meiryo UI" panose="020B0604030504040204" pitchFamily="50" charset="-128"/>
              </a:rPr>
              <a:t>特記仕様書を添付</a:t>
            </a:r>
            <a:endParaRPr kumimoji="1" lang="en-US" altLang="ja-JP" sz="1050" dirty="0">
              <a:solidFill>
                <a:schemeClr val="tx1"/>
              </a:solidFill>
              <a:latin typeface="Meiryo UI" panose="020B0604030504040204" pitchFamily="50" charset="-128"/>
              <a:ea typeface="Meiryo UI" panose="020B0604030504040204" pitchFamily="50" charset="-128"/>
            </a:endParaRPr>
          </a:p>
        </p:txBody>
      </p:sp>
      <p:cxnSp>
        <p:nvCxnSpPr>
          <p:cNvPr id="39" name="直線矢印コネクタ 38">
            <a:extLst>
              <a:ext uri="{FF2B5EF4-FFF2-40B4-BE49-F238E27FC236}">
                <a16:creationId xmlns:a16="http://schemas.microsoft.com/office/drawing/2014/main" id="{63C0028F-7F95-488C-B6C9-03548974E7DA}"/>
              </a:ext>
            </a:extLst>
          </p:cNvPr>
          <p:cNvCxnSpPr/>
          <p:nvPr/>
        </p:nvCxnSpPr>
        <p:spPr>
          <a:xfrm>
            <a:off x="3891166" y="1514651"/>
            <a:ext cx="0" cy="27851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6" name="カギ線コネクタ 5"/>
          <p:cNvCxnSpPr>
            <a:stCxn id="87" idx="3"/>
          </p:cNvCxnSpPr>
          <p:nvPr/>
        </p:nvCxnSpPr>
        <p:spPr>
          <a:xfrm flipV="1">
            <a:off x="4662515" y="2095170"/>
            <a:ext cx="3436037" cy="2762750"/>
          </a:xfrm>
          <a:prstGeom prst="bentConnector3">
            <a:avLst>
              <a:gd name="adj1" fmla="val 100036"/>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直線矢印コネクタ 48">
            <a:extLst>
              <a:ext uri="{FF2B5EF4-FFF2-40B4-BE49-F238E27FC236}">
                <a16:creationId xmlns:a16="http://schemas.microsoft.com/office/drawing/2014/main" id="{7143B8BC-8D69-4F3C-98C5-403EC2D5CA9C}"/>
              </a:ext>
            </a:extLst>
          </p:cNvPr>
          <p:cNvCxnSpPr/>
          <p:nvPr/>
        </p:nvCxnSpPr>
        <p:spPr>
          <a:xfrm>
            <a:off x="3893226" y="3248409"/>
            <a:ext cx="0" cy="283686"/>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3" name="テキスト ボックス 52">
            <a:extLst>
              <a:ext uri="{FF2B5EF4-FFF2-40B4-BE49-F238E27FC236}">
                <a16:creationId xmlns:a16="http://schemas.microsoft.com/office/drawing/2014/main" id="{00B7A295-6690-4A64-9A77-FA4270879CAF}"/>
              </a:ext>
            </a:extLst>
          </p:cNvPr>
          <p:cNvSpPr txBox="1"/>
          <p:nvPr/>
        </p:nvSpPr>
        <p:spPr>
          <a:xfrm>
            <a:off x="3164991" y="5861848"/>
            <a:ext cx="1441262" cy="307777"/>
          </a:xfrm>
          <a:prstGeom prst="rect">
            <a:avLst/>
          </a:prstGeom>
          <a:solidFill>
            <a:schemeClr val="bg1"/>
          </a:solidFill>
          <a:ln>
            <a:solidFill>
              <a:schemeClr val="tx1"/>
            </a:solidFill>
            <a:prstDash val="solid"/>
          </a:ln>
        </p:spPr>
        <p:txBody>
          <a:bodyPr wrap="square" rtlCol="0">
            <a:spAutoFit/>
          </a:bodyPr>
          <a:lstStyle/>
          <a:p>
            <a:pPr algn="dist"/>
            <a:r>
              <a:rPr lang="ja-JP" altLang="en-US" sz="1400" dirty="0">
                <a:latin typeface="Meiryo UI" panose="020B0604030504040204" pitchFamily="50" charset="-128"/>
                <a:ea typeface="Meiryo UI" panose="020B0604030504040204" pitchFamily="50" charset="-128"/>
              </a:rPr>
              <a:t>精算変更</a:t>
            </a:r>
            <a:endParaRPr lang="en-US" altLang="ja-JP" sz="1400" dirty="0">
              <a:latin typeface="Meiryo UI" panose="020B0604030504040204" pitchFamily="50" charset="-128"/>
              <a:ea typeface="Meiryo UI" panose="020B0604030504040204" pitchFamily="50" charset="-128"/>
            </a:endParaRPr>
          </a:p>
        </p:txBody>
      </p:sp>
      <p:sp>
        <p:nvSpPr>
          <p:cNvPr id="58" name="テキスト ボックス 57">
            <a:extLst>
              <a:ext uri="{FF2B5EF4-FFF2-40B4-BE49-F238E27FC236}">
                <a16:creationId xmlns:a16="http://schemas.microsoft.com/office/drawing/2014/main" id="{1331D749-822C-4095-A324-5E4E5E2269D9}"/>
              </a:ext>
            </a:extLst>
          </p:cNvPr>
          <p:cNvSpPr txBox="1"/>
          <p:nvPr/>
        </p:nvSpPr>
        <p:spPr>
          <a:xfrm>
            <a:off x="414258" y="1443224"/>
            <a:ext cx="723275" cy="307777"/>
          </a:xfrm>
          <a:prstGeom prst="rect">
            <a:avLst/>
          </a:prstGeom>
          <a:noFill/>
        </p:spPr>
        <p:txBody>
          <a:bodyPr wrap="none" rtlCol="0">
            <a:spAutoFit/>
          </a:bodyPr>
          <a:lstStyle/>
          <a:p>
            <a:r>
              <a:rPr kumimoji="1" lang="ja-JP" altLang="en-US" sz="1400" b="1" dirty="0">
                <a:solidFill>
                  <a:srgbClr val="684F00"/>
                </a:solidFill>
                <a:latin typeface="Meiryo UI" panose="020B0604030504040204" pitchFamily="50" charset="-128"/>
                <a:ea typeface="Meiryo UI" panose="020B0604030504040204" pitchFamily="50" charset="-128"/>
              </a:rPr>
              <a:t>受注者</a:t>
            </a:r>
          </a:p>
        </p:txBody>
      </p:sp>
      <p:sp>
        <p:nvSpPr>
          <p:cNvPr id="70" name="テキスト ボックス 69">
            <a:extLst>
              <a:ext uri="{FF2B5EF4-FFF2-40B4-BE49-F238E27FC236}">
                <a16:creationId xmlns:a16="http://schemas.microsoft.com/office/drawing/2014/main" id="{D8F1D89B-1043-4C43-96F4-313860F5AC37}"/>
              </a:ext>
            </a:extLst>
          </p:cNvPr>
          <p:cNvSpPr txBox="1"/>
          <p:nvPr/>
        </p:nvSpPr>
        <p:spPr>
          <a:xfrm>
            <a:off x="2880248" y="4114733"/>
            <a:ext cx="2081019" cy="307777"/>
          </a:xfrm>
          <a:prstGeom prst="rect">
            <a:avLst/>
          </a:prstGeom>
          <a:solidFill>
            <a:schemeClr val="bg1"/>
          </a:solidFill>
          <a:ln w="9525" cmpd="sng">
            <a:solidFill>
              <a:schemeClr val="tx1"/>
            </a:solidFill>
          </a:ln>
        </p:spPr>
        <p:txBody>
          <a:bodyPr wrap="none" rtlCol="0">
            <a:spAutoFit/>
          </a:bodyPr>
          <a:lstStyle/>
          <a:p>
            <a:pPr algn="ctr"/>
            <a:r>
              <a:rPr lang="ja-JP" altLang="en-US" sz="1400" dirty="0">
                <a:latin typeface="Meiryo UI" panose="020B0604030504040204" pitchFamily="50" charset="-128"/>
                <a:ea typeface="Meiryo UI" panose="020B0604030504040204" pitchFamily="50" charset="-128"/>
              </a:rPr>
              <a:t>証明書等を監督員へ提出</a:t>
            </a:r>
            <a:endParaRPr kumimoji="1" lang="ja-JP" altLang="en-US" sz="1400" dirty="0">
              <a:latin typeface="Meiryo UI" panose="020B0604030504040204" pitchFamily="50" charset="-128"/>
              <a:ea typeface="Meiryo UI" panose="020B0604030504040204" pitchFamily="50" charset="-128"/>
            </a:endParaRPr>
          </a:p>
        </p:txBody>
      </p:sp>
      <p:cxnSp>
        <p:nvCxnSpPr>
          <p:cNvPr id="72" name="直線矢印コネクタ 71">
            <a:extLst>
              <a:ext uri="{FF2B5EF4-FFF2-40B4-BE49-F238E27FC236}">
                <a16:creationId xmlns:a16="http://schemas.microsoft.com/office/drawing/2014/main" id="{7143B8BC-8D69-4F3C-98C5-403EC2D5CA9C}"/>
              </a:ext>
            </a:extLst>
          </p:cNvPr>
          <p:cNvCxnSpPr/>
          <p:nvPr/>
        </p:nvCxnSpPr>
        <p:spPr>
          <a:xfrm>
            <a:off x="3890098" y="5604461"/>
            <a:ext cx="0" cy="274357"/>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174AB191-B22E-4FB4-B2F6-0CD1CAB86BA3}"/>
              </a:ext>
            </a:extLst>
          </p:cNvPr>
          <p:cNvSpPr txBox="1"/>
          <p:nvPr/>
        </p:nvSpPr>
        <p:spPr>
          <a:xfrm>
            <a:off x="6317427" y="1787393"/>
            <a:ext cx="2032929" cy="307777"/>
          </a:xfrm>
          <a:prstGeom prst="rect">
            <a:avLst/>
          </a:prstGeom>
          <a:solidFill>
            <a:schemeClr val="bg1"/>
          </a:solidFill>
          <a:ln w="25400" cmpd="dbl">
            <a:solidFill>
              <a:schemeClr val="tx1"/>
            </a:solidFill>
          </a:ln>
        </p:spPr>
        <p:txBody>
          <a:bodyPr wrap="none" rtlCol="0">
            <a:spAutoFit/>
          </a:bodyPr>
          <a:lstStyle/>
          <a:p>
            <a:r>
              <a:rPr kumimoji="1" lang="ja-JP" altLang="en-US" sz="1400" dirty="0">
                <a:latin typeface="Meiryo UI" panose="020B0604030504040204" pitchFamily="50" charset="-128"/>
                <a:ea typeface="Meiryo UI" panose="020B0604030504040204" pitchFamily="50" charset="-128"/>
              </a:rPr>
              <a:t>警備業者による交通誘導</a:t>
            </a:r>
          </a:p>
        </p:txBody>
      </p:sp>
      <p:sp>
        <p:nvSpPr>
          <p:cNvPr id="71" name="テキスト ボックス 70">
            <a:extLst>
              <a:ext uri="{FF2B5EF4-FFF2-40B4-BE49-F238E27FC236}">
                <a16:creationId xmlns:a16="http://schemas.microsoft.com/office/drawing/2014/main" id="{1331D749-822C-4095-A324-5E4E5E2269D9}"/>
              </a:ext>
            </a:extLst>
          </p:cNvPr>
          <p:cNvSpPr txBox="1"/>
          <p:nvPr/>
        </p:nvSpPr>
        <p:spPr>
          <a:xfrm>
            <a:off x="414257" y="536460"/>
            <a:ext cx="723275" cy="307777"/>
          </a:xfrm>
          <a:prstGeom prst="rect">
            <a:avLst/>
          </a:prstGeom>
          <a:noFill/>
        </p:spPr>
        <p:txBody>
          <a:bodyPr wrap="none" rtlCol="0">
            <a:spAutoFit/>
          </a:bodyPr>
          <a:lstStyle/>
          <a:p>
            <a:r>
              <a:rPr lang="ja-JP" altLang="en-US" sz="1400" b="1" dirty="0">
                <a:solidFill>
                  <a:schemeClr val="tx2">
                    <a:lumMod val="50000"/>
                  </a:schemeClr>
                </a:solidFill>
                <a:latin typeface="Meiryo UI" panose="020B0604030504040204" pitchFamily="50" charset="-128"/>
                <a:ea typeface="Meiryo UI" panose="020B0604030504040204" pitchFamily="50" charset="-128"/>
              </a:rPr>
              <a:t>発</a:t>
            </a:r>
            <a:r>
              <a:rPr kumimoji="1" lang="ja-JP" altLang="en-US" sz="1400" b="1" dirty="0">
                <a:solidFill>
                  <a:schemeClr val="tx2">
                    <a:lumMod val="50000"/>
                  </a:schemeClr>
                </a:solidFill>
                <a:latin typeface="Meiryo UI" panose="020B0604030504040204" pitchFamily="50" charset="-128"/>
                <a:ea typeface="Meiryo UI" panose="020B0604030504040204" pitchFamily="50" charset="-128"/>
              </a:rPr>
              <a:t>注者</a:t>
            </a:r>
          </a:p>
        </p:txBody>
      </p:sp>
      <p:sp>
        <p:nvSpPr>
          <p:cNvPr id="74" name="テキスト ボックス 73">
            <a:extLst>
              <a:ext uri="{FF2B5EF4-FFF2-40B4-BE49-F238E27FC236}">
                <a16:creationId xmlns:a16="http://schemas.microsoft.com/office/drawing/2014/main" id="{1331D749-822C-4095-A324-5E4E5E2269D9}"/>
              </a:ext>
            </a:extLst>
          </p:cNvPr>
          <p:cNvSpPr txBox="1"/>
          <p:nvPr/>
        </p:nvSpPr>
        <p:spPr>
          <a:xfrm>
            <a:off x="414258" y="6060139"/>
            <a:ext cx="723275" cy="307777"/>
          </a:xfrm>
          <a:prstGeom prst="rect">
            <a:avLst/>
          </a:prstGeom>
          <a:noFill/>
        </p:spPr>
        <p:txBody>
          <a:bodyPr wrap="none" rtlCol="0">
            <a:spAutoFit/>
          </a:bodyPr>
          <a:lstStyle/>
          <a:p>
            <a:r>
              <a:rPr lang="ja-JP" altLang="en-US" sz="1400" b="1" dirty="0">
                <a:solidFill>
                  <a:schemeClr val="tx2">
                    <a:lumMod val="50000"/>
                  </a:schemeClr>
                </a:solidFill>
                <a:latin typeface="Meiryo UI" panose="020B0604030504040204" pitchFamily="50" charset="-128"/>
                <a:ea typeface="Meiryo UI" panose="020B0604030504040204" pitchFamily="50" charset="-128"/>
              </a:rPr>
              <a:t>発</a:t>
            </a:r>
            <a:r>
              <a:rPr kumimoji="1" lang="ja-JP" altLang="en-US" sz="1400" b="1" dirty="0">
                <a:solidFill>
                  <a:schemeClr val="tx2">
                    <a:lumMod val="50000"/>
                  </a:schemeClr>
                </a:solidFill>
                <a:latin typeface="Meiryo UI" panose="020B0604030504040204" pitchFamily="50" charset="-128"/>
                <a:ea typeface="Meiryo UI" panose="020B0604030504040204" pitchFamily="50" charset="-128"/>
              </a:rPr>
              <a:t>注者</a:t>
            </a:r>
          </a:p>
        </p:txBody>
      </p:sp>
      <p:sp>
        <p:nvSpPr>
          <p:cNvPr id="42" name="テキスト ボックス 41">
            <a:extLst>
              <a:ext uri="{FF2B5EF4-FFF2-40B4-BE49-F238E27FC236}">
                <a16:creationId xmlns:a16="http://schemas.microsoft.com/office/drawing/2014/main" id="{729AE584-752F-4B71-8C79-D13ADE0DE003}"/>
              </a:ext>
            </a:extLst>
          </p:cNvPr>
          <p:cNvSpPr txBox="1"/>
          <p:nvPr/>
        </p:nvSpPr>
        <p:spPr>
          <a:xfrm>
            <a:off x="3994260" y="961915"/>
            <a:ext cx="466794"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発注</a:t>
            </a:r>
          </a:p>
        </p:txBody>
      </p:sp>
      <p:sp>
        <p:nvSpPr>
          <p:cNvPr id="79" name="テキスト ボックス 78">
            <a:extLst>
              <a:ext uri="{FF2B5EF4-FFF2-40B4-BE49-F238E27FC236}">
                <a16:creationId xmlns:a16="http://schemas.microsoft.com/office/drawing/2014/main" id="{00B7A295-6690-4A64-9A77-FA4270879CAF}"/>
              </a:ext>
            </a:extLst>
          </p:cNvPr>
          <p:cNvSpPr txBox="1"/>
          <p:nvPr/>
        </p:nvSpPr>
        <p:spPr>
          <a:xfrm>
            <a:off x="2376065" y="2952724"/>
            <a:ext cx="3024336" cy="307777"/>
          </a:xfrm>
          <a:prstGeom prst="rect">
            <a:avLst/>
          </a:prstGeom>
          <a:solidFill>
            <a:schemeClr val="bg1"/>
          </a:solidFill>
          <a:ln w="12700">
            <a:solidFill>
              <a:schemeClr val="tx1"/>
            </a:solidFill>
            <a:prstDash val="solid"/>
          </a:ln>
        </p:spPr>
        <p:txBody>
          <a:bodyPr wrap="square" rtlCol="0">
            <a:spAutoFit/>
          </a:bodyPr>
          <a:lstStyle/>
          <a:p>
            <a:pPr algn="ctr"/>
            <a:r>
              <a:rPr lang="ja-JP" altLang="en-US" sz="1400" dirty="0">
                <a:solidFill>
                  <a:srgbClr val="FF0000"/>
                </a:solidFill>
                <a:latin typeface="Meiryo UI" panose="020B0604030504040204" pitchFamily="50" charset="-128"/>
                <a:ea typeface="Meiryo UI" panose="020B0604030504040204" pitchFamily="50" charset="-128"/>
              </a:rPr>
              <a:t>静岡県警備業協会へ情報提供を依頼</a:t>
            </a:r>
            <a:endParaRPr lang="en-US" altLang="ja-JP" sz="1400" dirty="0">
              <a:solidFill>
                <a:srgbClr val="FF0000"/>
              </a:solidFill>
              <a:latin typeface="Meiryo UI" panose="020B0604030504040204" pitchFamily="50" charset="-128"/>
              <a:ea typeface="Meiryo UI" panose="020B0604030504040204" pitchFamily="50" charset="-128"/>
            </a:endParaRPr>
          </a:p>
        </p:txBody>
      </p:sp>
      <p:cxnSp>
        <p:nvCxnSpPr>
          <p:cNvPr id="80" name="直線矢印コネクタ 79">
            <a:extLst>
              <a:ext uri="{FF2B5EF4-FFF2-40B4-BE49-F238E27FC236}">
                <a16:creationId xmlns:a16="http://schemas.microsoft.com/office/drawing/2014/main" id="{7143B8BC-8D69-4F3C-98C5-403EC2D5CA9C}"/>
              </a:ext>
            </a:extLst>
          </p:cNvPr>
          <p:cNvCxnSpPr/>
          <p:nvPr/>
        </p:nvCxnSpPr>
        <p:spPr>
          <a:xfrm>
            <a:off x="3892738" y="3839872"/>
            <a:ext cx="0" cy="283686"/>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09" name="直線矢印コネクタ 108">
            <a:extLst>
              <a:ext uri="{FF2B5EF4-FFF2-40B4-BE49-F238E27FC236}">
                <a16:creationId xmlns:a16="http://schemas.microsoft.com/office/drawing/2014/main" id="{E1ED0221-9222-4E14-85E8-6EB4B39E59B9}"/>
              </a:ext>
            </a:extLst>
          </p:cNvPr>
          <p:cNvCxnSpPr>
            <a:stCxn id="75" idx="3"/>
            <a:endCxn id="37" idx="1"/>
          </p:cNvCxnSpPr>
          <p:nvPr/>
        </p:nvCxnSpPr>
        <p:spPr>
          <a:xfrm flipV="1">
            <a:off x="5118394" y="1941282"/>
            <a:ext cx="1199032" cy="1"/>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11" name="テキスト ボックス 110">
            <a:extLst>
              <a:ext uri="{FF2B5EF4-FFF2-40B4-BE49-F238E27FC236}">
                <a16:creationId xmlns:a16="http://schemas.microsoft.com/office/drawing/2014/main" id="{729AE584-752F-4B71-8C79-D13ADE0DE003}"/>
              </a:ext>
            </a:extLst>
          </p:cNvPr>
          <p:cNvSpPr txBox="1"/>
          <p:nvPr/>
        </p:nvSpPr>
        <p:spPr>
          <a:xfrm>
            <a:off x="3994262" y="3250573"/>
            <a:ext cx="923651"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確保できない</a:t>
            </a:r>
          </a:p>
        </p:txBody>
      </p:sp>
      <p:sp>
        <p:nvSpPr>
          <p:cNvPr id="113" name="テキスト ボックス 112">
            <a:extLst>
              <a:ext uri="{FF2B5EF4-FFF2-40B4-BE49-F238E27FC236}">
                <a16:creationId xmlns:a16="http://schemas.microsoft.com/office/drawing/2014/main" id="{729AE584-752F-4B71-8C79-D13ADE0DE003}"/>
              </a:ext>
            </a:extLst>
          </p:cNvPr>
          <p:cNvSpPr txBox="1"/>
          <p:nvPr/>
        </p:nvSpPr>
        <p:spPr>
          <a:xfrm>
            <a:off x="5537824" y="3068960"/>
            <a:ext cx="795411"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確保</a:t>
            </a:r>
            <a:r>
              <a:rPr lang="ja-JP" altLang="en-US" sz="1100" dirty="0">
                <a:latin typeface="Meiryo UI" panose="020B0604030504040204" pitchFamily="50" charset="-128"/>
                <a:ea typeface="Meiryo UI" panose="020B0604030504040204" pitchFamily="50" charset="-128"/>
              </a:rPr>
              <a:t>できる</a:t>
            </a:r>
            <a:endParaRPr kumimoji="1" lang="ja-JP" altLang="en-US" sz="1100" dirty="0">
              <a:latin typeface="Meiryo UI" panose="020B0604030504040204" pitchFamily="50" charset="-128"/>
              <a:ea typeface="Meiryo UI" panose="020B0604030504040204" pitchFamily="50" charset="-128"/>
            </a:endParaRPr>
          </a:p>
        </p:txBody>
      </p:sp>
      <p:cxnSp>
        <p:nvCxnSpPr>
          <p:cNvPr id="47" name="直線矢印コネクタ 46">
            <a:extLst>
              <a:ext uri="{FF2B5EF4-FFF2-40B4-BE49-F238E27FC236}">
                <a16:creationId xmlns:a16="http://schemas.microsoft.com/office/drawing/2014/main" id="{7143B8BC-8D69-4F3C-98C5-403EC2D5CA9C}"/>
              </a:ext>
            </a:extLst>
          </p:cNvPr>
          <p:cNvCxnSpPr/>
          <p:nvPr/>
        </p:nvCxnSpPr>
        <p:spPr>
          <a:xfrm>
            <a:off x="3890266" y="6169625"/>
            <a:ext cx="0" cy="274357"/>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59" name="スライド番号プレースホルダー 1"/>
          <p:cNvSpPr txBox="1">
            <a:spLocks/>
          </p:cNvSpPr>
          <p:nvPr/>
        </p:nvSpPr>
        <p:spPr>
          <a:xfrm>
            <a:off x="9125396" y="6496689"/>
            <a:ext cx="683568" cy="365125"/>
          </a:xfrm>
          <a:prstGeom prst="rect">
            <a:avLst/>
          </a:prstGeom>
        </p:spPr>
        <p:txBody>
          <a:bodyPr vert="horz" lIns="91440" tIns="45720" rIns="91440" bIns="45720" rtlCol="0" anchor="ctr"/>
          <a:lstStyle>
            <a:defPPr>
              <a:defRPr lang="ja-JP"/>
            </a:defPPr>
            <a:lvl1pPr marL="0" algn="r" defTabSz="914400" rtl="0" eaLnBrk="1" fontAlgn="auto" latinLnBrk="0" hangingPunct="1">
              <a:spcBef>
                <a:spcPts val="0"/>
              </a:spcBef>
              <a:spcAft>
                <a:spcPts val="0"/>
              </a:spcAft>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5184F83-FCA6-4090-8598-1AA1C2AA2D2B}" type="slidenum">
              <a:rPr lang="ja-JP" altLang="en-US" sz="1400">
                <a:solidFill>
                  <a:schemeClr val="tx1"/>
                </a:solidFill>
                <a:latin typeface="Calibri"/>
                <a:ea typeface="ＭＳ Ｐゴシック" panose="020B0600070205080204" pitchFamily="50" charset="-128"/>
              </a:rPr>
              <a:pPr>
                <a:defRPr/>
              </a:pPr>
              <a:t>3</a:t>
            </a:fld>
            <a:endParaRPr lang="ja-JP" altLang="en-US" sz="1400" dirty="0">
              <a:solidFill>
                <a:schemeClr val="tx1"/>
              </a:solidFill>
              <a:latin typeface="Calibri"/>
              <a:ea typeface="ＭＳ Ｐゴシック" panose="020B0600070205080204" pitchFamily="50" charset="-128"/>
            </a:endParaRPr>
          </a:p>
        </p:txBody>
      </p:sp>
      <p:sp>
        <p:nvSpPr>
          <p:cNvPr id="61" name="テキスト ボックス 60">
            <a:extLst>
              <a:ext uri="{FF2B5EF4-FFF2-40B4-BE49-F238E27FC236}">
                <a16:creationId xmlns:a16="http://schemas.microsoft.com/office/drawing/2014/main" id="{D8F1D89B-1043-4C43-96F4-313860F5AC37}"/>
              </a:ext>
            </a:extLst>
          </p:cNvPr>
          <p:cNvSpPr txBox="1"/>
          <p:nvPr/>
        </p:nvSpPr>
        <p:spPr>
          <a:xfrm>
            <a:off x="3179259" y="5292816"/>
            <a:ext cx="1426994" cy="307777"/>
          </a:xfrm>
          <a:prstGeom prst="rect">
            <a:avLst/>
          </a:prstGeom>
          <a:solidFill>
            <a:schemeClr val="bg1"/>
          </a:solidFill>
          <a:ln w="9525" cmpd="sng">
            <a:solidFill>
              <a:schemeClr val="tx1"/>
            </a:solidFill>
          </a:ln>
        </p:spPr>
        <p:txBody>
          <a:bodyPr wrap="none" rtlCol="0">
            <a:spAutoFit/>
          </a:bodyPr>
          <a:lstStyle/>
          <a:p>
            <a:pPr algn="ctr"/>
            <a:r>
              <a:rPr lang="ja-JP" altLang="en-US" sz="1400" dirty="0">
                <a:latin typeface="Meiryo UI" panose="020B0604030504040204" pitchFamily="50" charset="-128"/>
                <a:ea typeface="Meiryo UI" panose="020B0604030504040204" pitchFamily="50" charset="-128"/>
              </a:rPr>
              <a:t>自家警備の実施</a:t>
            </a:r>
            <a:endParaRPr kumimoji="1" lang="ja-JP" altLang="en-US" sz="1400" dirty="0">
              <a:latin typeface="Meiryo UI" panose="020B0604030504040204" pitchFamily="50" charset="-128"/>
              <a:ea typeface="Meiryo UI" panose="020B0604030504040204" pitchFamily="50" charset="-128"/>
            </a:endParaRPr>
          </a:p>
        </p:txBody>
      </p:sp>
      <p:cxnSp>
        <p:nvCxnSpPr>
          <p:cNvPr id="62" name="直線矢印コネクタ 61">
            <a:extLst>
              <a:ext uri="{FF2B5EF4-FFF2-40B4-BE49-F238E27FC236}">
                <a16:creationId xmlns:a16="http://schemas.microsoft.com/office/drawing/2014/main" id="{7143B8BC-8D69-4F3C-98C5-403EC2D5CA9C}"/>
              </a:ext>
            </a:extLst>
          </p:cNvPr>
          <p:cNvCxnSpPr/>
          <p:nvPr/>
        </p:nvCxnSpPr>
        <p:spPr>
          <a:xfrm>
            <a:off x="3892738" y="4420345"/>
            <a:ext cx="0" cy="283686"/>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81" name="直線矢印コネクタ 80">
            <a:extLst>
              <a:ext uri="{FF2B5EF4-FFF2-40B4-BE49-F238E27FC236}">
                <a16:creationId xmlns:a16="http://schemas.microsoft.com/office/drawing/2014/main" id="{E1ED0221-9222-4E14-85E8-6EB4B39E59B9}"/>
              </a:ext>
            </a:extLst>
          </p:cNvPr>
          <p:cNvCxnSpPr>
            <a:stCxn id="79" idx="3"/>
          </p:cNvCxnSpPr>
          <p:nvPr/>
        </p:nvCxnSpPr>
        <p:spPr>
          <a:xfrm>
            <a:off x="5400401" y="3106612"/>
            <a:ext cx="2698150" cy="0"/>
          </a:xfrm>
          <a:prstGeom prst="straightConnector1">
            <a:avLst/>
          </a:prstGeom>
          <a:ln w="1905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82" name="テキスト ボックス 81">
            <a:extLst>
              <a:ext uri="{FF2B5EF4-FFF2-40B4-BE49-F238E27FC236}">
                <a16:creationId xmlns:a16="http://schemas.microsoft.com/office/drawing/2014/main" id="{729AE584-752F-4B71-8C79-D13ADE0DE003}"/>
              </a:ext>
            </a:extLst>
          </p:cNvPr>
          <p:cNvSpPr txBox="1"/>
          <p:nvPr/>
        </p:nvSpPr>
        <p:spPr>
          <a:xfrm>
            <a:off x="3989663" y="5008425"/>
            <a:ext cx="385042" cy="261610"/>
          </a:xfrm>
          <a:prstGeom prst="rect">
            <a:avLst/>
          </a:prstGeom>
          <a:noFill/>
        </p:spPr>
        <p:txBody>
          <a:bodyPr wrap="none" rtlCol="0">
            <a:spAutoFit/>
          </a:bodyPr>
          <a:lstStyle/>
          <a:p>
            <a:r>
              <a:rPr kumimoji="1" lang="en-US" altLang="ja-JP" sz="1100" dirty="0">
                <a:latin typeface="Meiryo UI" panose="020B0604030504040204" pitchFamily="50" charset="-128"/>
                <a:ea typeface="Meiryo UI" panose="020B0604030504040204" pitchFamily="50" charset="-128"/>
              </a:rPr>
              <a:t>OK</a:t>
            </a:r>
            <a:endParaRPr kumimoji="1" lang="ja-JP" altLang="en-US" sz="1100" dirty="0">
              <a:latin typeface="Meiryo UI" panose="020B0604030504040204" pitchFamily="50" charset="-128"/>
              <a:ea typeface="Meiryo UI" panose="020B0604030504040204" pitchFamily="50" charset="-128"/>
            </a:endParaRPr>
          </a:p>
        </p:txBody>
      </p:sp>
      <p:sp>
        <p:nvSpPr>
          <p:cNvPr id="83" name="テキスト ボックス 82">
            <a:extLst>
              <a:ext uri="{FF2B5EF4-FFF2-40B4-BE49-F238E27FC236}">
                <a16:creationId xmlns:a16="http://schemas.microsoft.com/office/drawing/2014/main" id="{729AE584-752F-4B71-8C79-D13ADE0DE003}"/>
              </a:ext>
            </a:extLst>
          </p:cNvPr>
          <p:cNvSpPr txBox="1"/>
          <p:nvPr/>
        </p:nvSpPr>
        <p:spPr>
          <a:xfrm>
            <a:off x="6137508" y="4823574"/>
            <a:ext cx="391454" cy="261610"/>
          </a:xfrm>
          <a:prstGeom prst="rect">
            <a:avLst/>
          </a:prstGeom>
          <a:noFill/>
        </p:spPr>
        <p:txBody>
          <a:bodyPr wrap="none" rtlCol="0">
            <a:spAutoFit/>
          </a:bodyPr>
          <a:lstStyle/>
          <a:p>
            <a:r>
              <a:rPr kumimoji="1" lang="en-US" altLang="ja-JP" sz="1100" dirty="0">
                <a:latin typeface="Meiryo UI" panose="020B0604030504040204" pitchFamily="50" charset="-128"/>
                <a:ea typeface="Meiryo UI" panose="020B0604030504040204" pitchFamily="50" charset="-128"/>
              </a:rPr>
              <a:t>NG</a:t>
            </a:r>
            <a:endParaRPr kumimoji="1" lang="ja-JP" altLang="en-US" sz="1100" dirty="0">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729AE584-752F-4B71-8C79-D13ADE0DE003}"/>
              </a:ext>
            </a:extLst>
          </p:cNvPr>
          <p:cNvSpPr txBox="1"/>
          <p:nvPr/>
        </p:nvSpPr>
        <p:spPr>
          <a:xfrm>
            <a:off x="3987331" y="1527491"/>
            <a:ext cx="1287532" cy="261610"/>
          </a:xfrm>
          <a:prstGeom prst="rect">
            <a:avLst/>
          </a:prstGeom>
          <a:noFill/>
        </p:spPr>
        <p:txBody>
          <a:bodyPr wrap="none" rtlCol="0">
            <a:spAutoFit/>
          </a:bodyPr>
          <a:lstStyle/>
          <a:p>
            <a:r>
              <a:rPr lang="ja-JP" altLang="en-US" sz="1100" dirty="0">
                <a:latin typeface="Meiryo UI" panose="020B0604030504040204" pitchFamily="50" charset="-128"/>
                <a:ea typeface="Meiryo UI" panose="020B0604030504040204" pitchFamily="50" charset="-128"/>
              </a:rPr>
              <a:t>誘導員の配置計画</a:t>
            </a:r>
            <a:endParaRPr kumimoji="1" lang="ja-JP" altLang="en-US" sz="1100" dirty="0">
              <a:latin typeface="Meiryo UI" panose="020B0604030504040204" pitchFamily="50" charset="-128"/>
              <a:ea typeface="Meiryo UI" panose="020B0604030504040204" pitchFamily="50" charset="-128"/>
            </a:endParaRPr>
          </a:p>
        </p:txBody>
      </p:sp>
      <p:sp>
        <p:nvSpPr>
          <p:cNvPr id="85" name="四角形吹き出し 75">
            <a:extLst>
              <a:ext uri="{FF2B5EF4-FFF2-40B4-BE49-F238E27FC236}">
                <a16:creationId xmlns:a16="http://schemas.microsoft.com/office/drawing/2014/main" id="{C144F6D5-59A8-4846-B70E-955913BAA2C5}"/>
              </a:ext>
            </a:extLst>
          </p:cNvPr>
          <p:cNvSpPr/>
          <p:nvPr/>
        </p:nvSpPr>
        <p:spPr>
          <a:xfrm>
            <a:off x="5024958" y="5998739"/>
            <a:ext cx="1618042" cy="253916"/>
          </a:xfrm>
          <a:prstGeom prst="wedgeRectCallout">
            <a:avLst>
              <a:gd name="adj1" fmla="val -65491"/>
              <a:gd name="adj2" fmla="val -46125"/>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1">
            <a:spAutoFit/>
          </a:bodyPr>
          <a:lstStyle/>
          <a:p>
            <a:r>
              <a:rPr lang="ja-JP" altLang="en-US" sz="1050" dirty="0">
                <a:solidFill>
                  <a:schemeClr val="tx1"/>
                </a:solidFill>
                <a:latin typeface="Meiryo UI" panose="020B0604030504040204" pitchFamily="50" charset="-128"/>
                <a:ea typeface="Meiryo UI" panose="020B0604030504040204" pitchFamily="50" charset="-128"/>
              </a:rPr>
              <a:t>工事記録簿より実績確認</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87" name="テキスト ボックス 86">
            <a:extLst>
              <a:ext uri="{FF2B5EF4-FFF2-40B4-BE49-F238E27FC236}">
                <a16:creationId xmlns:a16="http://schemas.microsoft.com/office/drawing/2014/main" id="{D8F1D89B-1043-4C43-96F4-313860F5AC37}"/>
              </a:ext>
            </a:extLst>
          </p:cNvPr>
          <p:cNvSpPr txBox="1"/>
          <p:nvPr/>
        </p:nvSpPr>
        <p:spPr>
          <a:xfrm>
            <a:off x="3164990" y="4704032"/>
            <a:ext cx="1497525" cy="307777"/>
          </a:xfrm>
          <a:prstGeom prst="rect">
            <a:avLst/>
          </a:prstGeom>
          <a:solidFill>
            <a:schemeClr val="bg1"/>
          </a:solidFill>
          <a:ln w="9525" cmpd="sng">
            <a:solidFill>
              <a:schemeClr val="tx1"/>
            </a:solidFill>
          </a:ln>
        </p:spPr>
        <p:txBody>
          <a:bodyPr wrap="none" rtlCol="0">
            <a:spAutoFit/>
          </a:bodyPr>
          <a:lstStyle/>
          <a:p>
            <a:pPr algn="ctr"/>
            <a:r>
              <a:rPr lang="ja-JP" altLang="en-US" sz="1400" dirty="0">
                <a:latin typeface="Meiryo UI" panose="020B0604030504040204" pitchFamily="50" charset="-128"/>
                <a:ea typeface="Meiryo UI" panose="020B0604030504040204" pitchFamily="50" charset="-128"/>
              </a:rPr>
              <a:t>監督員からの承諾</a:t>
            </a:r>
            <a:endParaRPr kumimoji="1" lang="ja-JP" altLang="en-US" sz="1400" dirty="0">
              <a:latin typeface="Meiryo UI" panose="020B0604030504040204" pitchFamily="50" charset="-128"/>
              <a:ea typeface="Meiryo UI" panose="020B0604030504040204" pitchFamily="50" charset="-128"/>
            </a:endParaRPr>
          </a:p>
        </p:txBody>
      </p:sp>
      <p:cxnSp>
        <p:nvCxnSpPr>
          <p:cNvPr id="89" name="直線矢印コネクタ 88">
            <a:extLst>
              <a:ext uri="{FF2B5EF4-FFF2-40B4-BE49-F238E27FC236}">
                <a16:creationId xmlns:a16="http://schemas.microsoft.com/office/drawing/2014/main" id="{7143B8BC-8D69-4F3C-98C5-403EC2D5CA9C}"/>
              </a:ext>
            </a:extLst>
          </p:cNvPr>
          <p:cNvCxnSpPr/>
          <p:nvPr/>
        </p:nvCxnSpPr>
        <p:spPr>
          <a:xfrm>
            <a:off x="3888233" y="5011808"/>
            <a:ext cx="0" cy="283686"/>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90" name="テキスト ボックス 89">
            <a:extLst>
              <a:ext uri="{FF2B5EF4-FFF2-40B4-BE49-F238E27FC236}">
                <a16:creationId xmlns:a16="http://schemas.microsoft.com/office/drawing/2014/main" id="{E6FDDD59-3043-46DC-BC67-FEE84FB068BC}"/>
              </a:ext>
            </a:extLst>
          </p:cNvPr>
          <p:cNvSpPr txBox="1"/>
          <p:nvPr/>
        </p:nvSpPr>
        <p:spPr>
          <a:xfrm>
            <a:off x="8350355" y="1817378"/>
            <a:ext cx="532518" cy="276999"/>
          </a:xfrm>
          <a:prstGeom prst="rect">
            <a:avLst/>
          </a:prstGeom>
          <a:noFill/>
        </p:spPr>
        <p:txBody>
          <a:bodyPr wrap="none" rtlCol="0">
            <a:spAutoFit/>
          </a:bodyPr>
          <a:lstStyle/>
          <a:p>
            <a:r>
              <a:rPr lang="en-US" altLang="ja-JP" sz="1200" b="1" dirty="0">
                <a:latin typeface="Meiryo UI" panose="020B0604030504040204" pitchFamily="50" charset="-128"/>
                <a:ea typeface="Meiryo UI" panose="020B0604030504040204" pitchFamily="50" charset="-128"/>
              </a:rPr>
              <a:t>END</a:t>
            </a:r>
            <a:endParaRPr kumimoji="1" lang="ja-JP" altLang="en-US" sz="1200" b="1" dirty="0">
              <a:latin typeface="Meiryo UI" panose="020B0604030504040204" pitchFamily="50" charset="-128"/>
              <a:ea typeface="Meiryo UI" panose="020B0604030504040204" pitchFamily="50" charset="-128"/>
            </a:endParaRPr>
          </a:p>
        </p:txBody>
      </p:sp>
      <p:sp>
        <p:nvSpPr>
          <p:cNvPr id="91" name="四角形吹き出し 75">
            <a:extLst>
              <a:ext uri="{FF2B5EF4-FFF2-40B4-BE49-F238E27FC236}">
                <a16:creationId xmlns:a16="http://schemas.microsoft.com/office/drawing/2014/main" id="{C144F6D5-59A8-4846-B70E-955913BAA2C5}"/>
              </a:ext>
            </a:extLst>
          </p:cNvPr>
          <p:cNvSpPr/>
          <p:nvPr/>
        </p:nvSpPr>
        <p:spPr>
          <a:xfrm>
            <a:off x="5213071" y="4076595"/>
            <a:ext cx="2859612" cy="577081"/>
          </a:xfrm>
          <a:prstGeom prst="wedgeRectCallout">
            <a:avLst>
              <a:gd name="adj1" fmla="val -57611"/>
              <a:gd name="adj2" fmla="val -18613"/>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spAutoFit/>
          </a:bodyPr>
          <a:lstStyle/>
          <a:p>
            <a:pPr marL="171450" indent="-171450">
              <a:buFont typeface="Arial" panose="020B0604020202020204" pitchFamily="34" charset="0"/>
              <a:buChar char="•"/>
            </a:pPr>
            <a:r>
              <a:rPr lang="ja-JP" altLang="en-US" sz="1050" dirty="0">
                <a:solidFill>
                  <a:sysClr val="windowText" lastClr="000000"/>
                </a:solidFill>
                <a:latin typeface="Meiryo UI" panose="020B0604030504040204" pitchFamily="50" charset="-128"/>
                <a:ea typeface="Meiryo UI" panose="020B0604030504040204" pitchFamily="50" charset="-128"/>
              </a:rPr>
              <a:t>自家警備の理由書</a:t>
            </a:r>
            <a:endParaRPr lang="en-US" altLang="ja-JP" sz="1050" dirty="0">
              <a:solidFill>
                <a:sysClr val="windowText" lastClr="00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050" dirty="0">
                <a:solidFill>
                  <a:srgbClr val="FF0000"/>
                </a:solidFill>
                <a:latin typeface="Meiryo UI" panose="020B0604030504040204" pitchFamily="50" charset="-128"/>
                <a:ea typeface="Meiryo UI" panose="020B0604030504040204" pitchFamily="50" charset="-128"/>
              </a:rPr>
              <a:t>交通誘導警備員確保のための情報提供依頼</a:t>
            </a:r>
            <a:endParaRPr lang="en-US" altLang="ja-JP" sz="1050" dirty="0">
              <a:solidFill>
                <a:srgbClr val="FF0000"/>
              </a:solidFill>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050" dirty="0">
                <a:solidFill>
                  <a:sysClr val="windowText" lastClr="000000"/>
                </a:solidFill>
                <a:latin typeface="Meiryo UI" panose="020B0604030504040204" pitchFamily="50" charset="-128"/>
                <a:ea typeface="Meiryo UI" panose="020B0604030504040204" pitchFamily="50" charset="-128"/>
              </a:rPr>
              <a:t>検定合格証明書又は受講証明書の写し</a:t>
            </a:r>
            <a:endParaRPr lang="en-US" altLang="ja-JP" sz="1050" dirty="0">
              <a:solidFill>
                <a:sysClr val="windowText" lastClr="000000"/>
              </a:solidFill>
              <a:latin typeface="Meiryo UI" panose="020B0604030504040204" pitchFamily="50" charset="-128"/>
              <a:ea typeface="Meiryo UI" panose="020B0604030504040204" pitchFamily="50" charset="-128"/>
            </a:endParaRPr>
          </a:p>
        </p:txBody>
      </p:sp>
      <p:sp>
        <p:nvSpPr>
          <p:cNvPr id="51" name="四角形吹き出し 75">
            <a:extLst>
              <a:ext uri="{FF2B5EF4-FFF2-40B4-BE49-F238E27FC236}">
                <a16:creationId xmlns:a16="http://schemas.microsoft.com/office/drawing/2014/main" id="{C144F6D5-59A8-4846-B70E-955913BAA2C5}"/>
              </a:ext>
            </a:extLst>
          </p:cNvPr>
          <p:cNvSpPr/>
          <p:nvPr/>
        </p:nvSpPr>
        <p:spPr>
          <a:xfrm>
            <a:off x="506240" y="4018878"/>
            <a:ext cx="1938118" cy="415498"/>
          </a:xfrm>
          <a:prstGeom prst="wedgeRectCallout">
            <a:avLst>
              <a:gd name="adj1" fmla="val 44984"/>
              <a:gd name="adj2" fmla="val -76776"/>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spAutoFit/>
          </a:bodyPr>
          <a:lstStyle/>
          <a:p>
            <a:r>
              <a:rPr lang="ja-JP" altLang="en-US" sz="1050" dirty="0">
                <a:solidFill>
                  <a:schemeClr val="tx1"/>
                </a:solidFill>
                <a:latin typeface="Meiryo UI" panose="020B0604030504040204" pitchFamily="50" charset="-128"/>
                <a:ea typeface="Meiryo UI" panose="020B0604030504040204" pitchFamily="50" charset="-128"/>
              </a:rPr>
              <a:t>実施可能な工事か、監督員にも確認</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75" name="テキスト ボックス 74">
            <a:extLst>
              <a:ext uri="{FF2B5EF4-FFF2-40B4-BE49-F238E27FC236}">
                <a16:creationId xmlns:a16="http://schemas.microsoft.com/office/drawing/2014/main" id="{9A844AEB-E866-41BD-8D32-056355FA46A1}"/>
              </a:ext>
            </a:extLst>
          </p:cNvPr>
          <p:cNvSpPr txBox="1"/>
          <p:nvPr/>
        </p:nvSpPr>
        <p:spPr>
          <a:xfrm>
            <a:off x="2667082" y="1787394"/>
            <a:ext cx="2451312" cy="307777"/>
          </a:xfrm>
          <a:prstGeom prst="rect">
            <a:avLst/>
          </a:prstGeom>
          <a:solidFill>
            <a:schemeClr val="bg1"/>
          </a:solidFill>
          <a:ln>
            <a:solidFill>
              <a:schemeClr val="tx1"/>
            </a:solidFill>
          </a:ln>
        </p:spPr>
        <p:txBody>
          <a:bodyPr wrap="none" rtlCol="0">
            <a:spAutoFit/>
          </a:bodyPr>
          <a:lstStyle/>
          <a:p>
            <a:r>
              <a:rPr lang="ja-JP" altLang="en-US" sz="1400" dirty="0">
                <a:latin typeface="Meiryo UI" panose="020B0604030504040204" pitchFamily="50" charset="-128"/>
                <a:ea typeface="Meiryo UI" panose="020B0604030504040204" pitchFamily="50" charset="-128"/>
              </a:rPr>
              <a:t>交通誘導警備員の確保が困難</a:t>
            </a:r>
            <a:endParaRPr lang="en-US" altLang="ja-JP" sz="1400" dirty="0">
              <a:latin typeface="Meiryo UI" panose="020B0604030504040204" pitchFamily="50" charset="-128"/>
              <a:ea typeface="Meiryo UI" panose="020B0604030504040204" pitchFamily="50" charset="-128"/>
            </a:endParaRPr>
          </a:p>
        </p:txBody>
      </p:sp>
      <p:cxnSp>
        <p:nvCxnSpPr>
          <p:cNvPr id="76" name="直線矢印コネクタ 75">
            <a:extLst>
              <a:ext uri="{FF2B5EF4-FFF2-40B4-BE49-F238E27FC236}">
                <a16:creationId xmlns:a16="http://schemas.microsoft.com/office/drawing/2014/main" id="{63C0028F-7F95-488C-B6C9-03548974E7DA}"/>
              </a:ext>
            </a:extLst>
          </p:cNvPr>
          <p:cNvCxnSpPr/>
          <p:nvPr/>
        </p:nvCxnSpPr>
        <p:spPr>
          <a:xfrm>
            <a:off x="3892738" y="2095170"/>
            <a:ext cx="0" cy="278510"/>
          </a:xfrm>
          <a:prstGeom prst="straightConnector1">
            <a:avLst/>
          </a:prstGeom>
          <a:ln w="1905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8" name="テキスト ボックス 77">
            <a:extLst>
              <a:ext uri="{FF2B5EF4-FFF2-40B4-BE49-F238E27FC236}">
                <a16:creationId xmlns:a16="http://schemas.microsoft.com/office/drawing/2014/main" id="{729AE584-752F-4B71-8C79-D13ADE0DE003}"/>
              </a:ext>
            </a:extLst>
          </p:cNvPr>
          <p:cNvSpPr txBox="1"/>
          <p:nvPr/>
        </p:nvSpPr>
        <p:spPr>
          <a:xfrm>
            <a:off x="5474562" y="1911606"/>
            <a:ext cx="396262" cy="261610"/>
          </a:xfrm>
          <a:prstGeom prst="rect">
            <a:avLst/>
          </a:prstGeom>
          <a:noFill/>
        </p:spPr>
        <p:txBody>
          <a:bodyPr wrap="none" rtlCol="0">
            <a:spAutoFit/>
          </a:bodyPr>
          <a:lstStyle/>
          <a:p>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p:txBody>
      </p:sp>
      <p:sp>
        <p:nvSpPr>
          <p:cNvPr id="86" name="テキスト ボックス 85">
            <a:extLst>
              <a:ext uri="{FF2B5EF4-FFF2-40B4-BE49-F238E27FC236}">
                <a16:creationId xmlns:a16="http://schemas.microsoft.com/office/drawing/2014/main" id="{729AE584-752F-4B71-8C79-D13ADE0DE003}"/>
              </a:ext>
            </a:extLst>
          </p:cNvPr>
          <p:cNvSpPr txBox="1"/>
          <p:nvPr/>
        </p:nvSpPr>
        <p:spPr>
          <a:xfrm>
            <a:off x="3987331" y="2094376"/>
            <a:ext cx="450764" cy="261610"/>
          </a:xfrm>
          <a:prstGeom prst="rect">
            <a:avLst/>
          </a:prstGeom>
          <a:noFill/>
        </p:spPr>
        <p:txBody>
          <a:bodyPr wrap="none" rtlCol="0">
            <a:spAutoFit/>
          </a:bodyPr>
          <a:lstStyle/>
          <a:p>
            <a:r>
              <a:rPr lang="en-US" altLang="ja-JP" sz="1100" dirty="0">
                <a:latin typeface="Meiryo UI" panose="020B0604030504040204" pitchFamily="50" charset="-128"/>
                <a:ea typeface="Meiryo UI" panose="020B0604030504040204" pitchFamily="50" charset="-128"/>
              </a:rPr>
              <a:t>YES</a:t>
            </a:r>
            <a:endParaRPr kumimoji="1" lang="ja-JP" altLang="en-US" sz="1100" dirty="0">
              <a:latin typeface="Meiryo UI" panose="020B0604030504040204" pitchFamily="50" charset="-128"/>
              <a:ea typeface="Meiryo UI" panose="020B0604030504040204" pitchFamily="50" charset="-128"/>
            </a:endParaRPr>
          </a:p>
        </p:txBody>
      </p:sp>
      <p:cxnSp>
        <p:nvCxnSpPr>
          <p:cNvPr id="92" name="直線矢印コネクタ 91">
            <a:extLst>
              <a:ext uri="{FF2B5EF4-FFF2-40B4-BE49-F238E27FC236}">
                <a16:creationId xmlns:a16="http://schemas.microsoft.com/office/drawing/2014/main" id="{E1ED0221-9222-4E14-85E8-6EB4B39E59B9}"/>
              </a:ext>
            </a:extLst>
          </p:cNvPr>
          <p:cNvCxnSpPr/>
          <p:nvPr/>
        </p:nvCxnSpPr>
        <p:spPr>
          <a:xfrm>
            <a:off x="5106347" y="2521796"/>
            <a:ext cx="2992204" cy="0"/>
          </a:xfrm>
          <a:prstGeom prst="straightConnector1">
            <a:avLst/>
          </a:prstGeom>
          <a:ln w="1905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141" name="テキスト ボックス 140">
            <a:extLst>
              <a:ext uri="{FF2B5EF4-FFF2-40B4-BE49-F238E27FC236}">
                <a16:creationId xmlns:a16="http://schemas.microsoft.com/office/drawing/2014/main" id="{729AE584-752F-4B71-8C79-D13ADE0DE003}"/>
              </a:ext>
            </a:extLst>
          </p:cNvPr>
          <p:cNvSpPr txBox="1"/>
          <p:nvPr/>
        </p:nvSpPr>
        <p:spPr>
          <a:xfrm>
            <a:off x="5745089" y="2519318"/>
            <a:ext cx="795411"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確保</a:t>
            </a:r>
            <a:r>
              <a:rPr lang="ja-JP" altLang="en-US" sz="1100" dirty="0">
                <a:latin typeface="Meiryo UI" panose="020B0604030504040204" pitchFamily="50" charset="-128"/>
                <a:ea typeface="Meiryo UI" panose="020B0604030504040204" pitchFamily="50" charset="-128"/>
              </a:rPr>
              <a:t>できる</a:t>
            </a:r>
            <a:endParaRPr kumimoji="1" lang="ja-JP" altLang="en-US" sz="1100" dirty="0">
              <a:latin typeface="Meiryo UI" panose="020B0604030504040204" pitchFamily="50" charset="-128"/>
              <a:ea typeface="Meiryo UI" panose="020B0604030504040204" pitchFamily="50" charset="-128"/>
            </a:endParaRPr>
          </a:p>
        </p:txBody>
      </p:sp>
      <p:sp>
        <p:nvSpPr>
          <p:cNvPr id="142" name="テキスト ボックス 141">
            <a:extLst>
              <a:ext uri="{FF2B5EF4-FFF2-40B4-BE49-F238E27FC236}">
                <a16:creationId xmlns:a16="http://schemas.microsoft.com/office/drawing/2014/main" id="{729AE584-752F-4B71-8C79-D13ADE0DE003}"/>
              </a:ext>
            </a:extLst>
          </p:cNvPr>
          <p:cNvSpPr txBox="1"/>
          <p:nvPr/>
        </p:nvSpPr>
        <p:spPr>
          <a:xfrm>
            <a:off x="3994262" y="2672357"/>
            <a:ext cx="923651" cy="261610"/>
          </a:xfrm>
          <a:prstGeom prst="rect">
            <a:avLst/>
          </a:prstGeom>
          <a:noFill/>
        </p:spPr>
        <p:txBody>
          <a:bodyPr wrap="none" rtlCol="0">
            <a:spAutoFit/>
          </a:bodyPr>
          <a:lstStyle/>
          <a:p>
            <a:r>
              <a:rPr kumimoji="1" lang="ja-JP" altLang="en-US" sz="1100" dirty="0">
                <a:latin typeface="Meiryo UI" panose="020B0604030504040204" pitchFamily="50" charset="-128"/>
                <a:ea typeface="Meiryo UI" panose="020B0604030504040204" pitchFamily="50" charset="-128"/>
              </a:rPr>
              <a:t>確保できない</a:t>
            </a:r>
          </a:p>
        </p:txBody>
      </p:sp>
      <p:sp>
        <p:nvSpPr>
          <p:cNvPr id="143" name="テキスト ボックス 142">
            <a:extLst>
              <a:ext uri="{FF2B5EF4-FFF2-40B4-BE49-F238E27FC236}">
                <a16:creationId xmlns:a16="http://schemas.microsoft.com/office/drawing/2014/main" id="{729AE584-752F-4B71-8C79-D13ADE0DE003}"/>
              </a:ext>
            </a:extLst>
          </p:cNvPr>
          <p:cNvSpPr txBox="1"/>
          <p:nvPr/>
        </p:nvSpPr>
        <p:spPr>
          <a:xfrm>
            <a:off x="6127788" y="3633150"/>
            <a:ext cx="396262" cy="261610"/>
          </a:xfrm>
          <a:prstGeom prst="rect">
            <a:avLst/>
          </a:prstGeom>
          <a:noFill/>
        </p:spPr>
        <p:txBody>
          <a:bodyPr wrap="none" rtlCol="0">
            <a:spAutoFit/>
          </a:bodyPr>
          <a:lstStyle/>
          <a:p>
            <a:r>
              <a:rPr kumimoji="1" lang="en-US" altLang="ja-JP" sz="1100" dirty="0">
                <a:latin typeface="Meiryo UI" panose="020B0604030504040204" pitchFamily="50" charset="-128"/>
                <a:ea typeface="Meiryo UI" panose="020B0604030504040204" pitchFamily="50" charset="-128"/>
              </a:rPr>
              <a:t>NO</a:t>
            </a:r>
            <a:endParaRPr kumimoji="1" lang="ja-JP" altLang="en-US" sz="1100" dirty="0">
              <a:latin typeface="Meiryo UI" panose="020B0604030504040204" pitchFamily="50" charset="-128"/>
              <a:ea typeface="Meiryo UI" panose="020B0604030504040204" pitchFamily="50" charset="-128"/>
            </a:endParaRPr>
          </a:p>
        </p:txBody>
      </p:sp>
      <p:cxnSp>
        <p:nvCxnSpPr>
          <p:cNvPr id="144" name="直線矢印コネクタ 143">
            <a:extLst>
              <a:ext uri="{FF2B5EF4-FFF2-40B4-BE49-F238E27FC236}">
                <a16:creationId xmlns:a16="http://schemas.microsoft.com/office/drawing/2014/main" id="{E1ED0221-9222-4E14-85E8-6EB4B39E59B9}"/>
              </a:ext>
            </a:extLst>
          </p:cNvPr>
          <p:cNvCxnSpPr>
            <a:stCxn id="16" idx="3"/>
          </p:cNvCxnSpPr>
          <p:nvPr/>
        </p:nvCxnSpPr>
        <p:spPr>
          <a:xfrm flipV="1">
            <a:off x="6072610" y="3663724"/>
            <a:ext cx="2025941" cy="12334"/>
          </a:xfrm>
          <a:prstGeom prst="straightConnector1">
            <a:avLst/>
          </a:prstGeom>
          <a:ln w="1905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sp>
        <p:nvSpPr>
          <p:cNvPr id="114" name="テキスト ボックス 113">
            <a:extLst>
              <a:ext uri="{FF2B5EF4-FFF2-40B4-BE49-F238E27FC236}">
                <a16:creationId xmlns:a16="http://schemas.microsoft.com/office/drawing/2014/main" id="{729AE584-752F-4B71-8C79-D13ADE0DE003}"/>
              </a:ext>
            </a:extLst>
          </p:cNvPr>
          <p:cNvSpPr txBox="1"/>
          <p:nvPr/>
        </p:nvSpPr>
        <p:spPr>
          <a:xfrm>
            <a:off x="3987331" y="3839643"/>
            <a:ext cx="450764" cy="261610"/>
          </a:xfrm>
          <a:prstGeom prst="rect">
            <a:avLst/>
          </a:prstGeom>
          <a:noFill/>
        </p:spPr>
        <p:txBody>
          <a:bodyPr wrap="none" rtlCol="0">
            <a:spAutoFit/>
          </a:bodyPr>
          <a:lstStyle/>
          <a:p>
            <a:r>
              <a:rPr lang="en-US" altLang="ja-JP" sz="1100" dirty="0">
                <a:latin typeface="Meiryo UI" panose="020B0604030504040204" pitchFamily="50" charset="-128"/>
                <a:ea typeface="Meiryo UI" panose="020B0604030504040204" pitchFamily="50" charset="-128"/>
              </a:rPr>
              <a:t>YES</a:t>
            </a:r>
            <a:endParaRPr kumimoji="1" lang="ja-JP" altLang="en-US" sz="1100" dirty="0">
              <a:latin typeface="Meiryo UI" panose="020B0604030504040204" pitchFamily="50" charset="-128"/>
              <a:ea typeface="Meiryo UI" panose="020B0604030504040204" pitchFamily="50" charset="-128"/>
            </a:endParaRPr>
          </a:p>
        </p:txBody>
      </p:sp>
      <p:sp>
        <p:nvSpPr>
          <p:cNvPr id="93" name="テキスト ボックス 92">
            <a:extLst>
              <a:ext uri="{FF2B5EF4-FFF2-40B4-BE49-F238E27FC236}">
                <a16:creationId xmlns:a16="http://schemas.microsoft.com/office/drawing/2014/main" id="{174AB191-B22E-4FB4-B2F6-0CD1CAB86BA3}"/>
              </a:ext>
            </a:extLst>
          </p:cNvPr>
          <p:cNvSpPr txBox="1"/>
          <p:nvPr/>
        </p:nvSpPr>
        <p:spPr>
          <a:xfrm>
            <a:off x="2078114" y="654101"/>
            <a:ext cx="4140000" cy="307777"/>
          </a:xfrm>
          <a:prstGeom prst="rect">
            <a:avLst/>
          </a:prstGeom>
          <a:solidFill>
            <a:schemeClr val="bg1"/>
          </a:solidFill>
          <a:ln w="25400" cmpd="dbl">
            <a:solidFill>
              <a:schemeClr val="tx1"/>
            </a:solidFill>
          </a:ln>
        </p:spPr>
        <p:txBody>
          <a:bodyPr wrap="none" rtlCol="0">
            <a:spAutoFit/>
          </a:bodyPr>
          <a:lstStyle/>
          <a:p>
            <a:pPr algn="ctr"/>
            <a:r>
              <a:rPr lang="ja-JP" altLang="en-US" sz="1400" dirty="0">
                <a:solidFill>
                  <a:srgbClr val="FF0000"/>
                </a:solidFill>
                <a:latin typeface="Meiryo UI" panose="020B0604030504040204" pitchFamily="50" charset="-128"/>
                <a:ea typeface="Meiryo UI" panose="020B0604030504040204" pitchFamily="50" charset="-128"/>
              </a:rPr>
              <a:t>交通誘導警備員の確保が困難となる</a:t>
            </a:r>
            <a:r>
              <a:rPr kumimoji="1" lang="ja-JP" altLang="en-US" sz="1400" dirty="0">
                <a:solidFill>
                  <a:srgbClr val="FF0000"/>
                </a:solidFill>
                <a:latin typeface="Meiryo UI" panose="020B0604030504040204" pitchFamily="50" charset="-128"/>
                <a:ea typeface="Meiryo UI" panose="020B0604030504040204" pitchFamily="50" charset="-128"/>
              </a:rPr>
              <a:t>可能性がある工事　</a:t>
            </a:r>
          </a:p>
        </p:txBody>
      </p:sp>
      <p:sp>
        <p:nvSpPr>
          <p:cNvPr id="63" name="四角形吹き出し 75">
            <a:extLst>
              <a:ext uri="{FF2B5EF4-FFF2-40B4-BE49-F238E27FC236}">
                <a16:creationId xmlns:a16="http://schemas.microsoft.com/office/drawing/2014/main" id="{C144F6D5-59A8-4846-B70E-955913BAA2C5}"/>
              </a:ext>
            </a:extLst>
          </p:cNvPr>
          <p:cNvSpPr/>
          <p:nvPr/>
        </p:nvSpPr>
        <p:spPr>
          <a:xfrm>
            <a:off x="5040752" y="5067001"/>
            <a:ext cx="2496633" cy="577081"/>
          </a:xfrm>
          <a:prstGeom prst="wedgeRectCallout">
            <a:avLst>
              <a:gd name="adj1" fmla="val -62285"/>
              <a:gd name="adj2" fmla="val -58543"/>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t">
            <a:spAutoFit/>
          </a:bodyPr>
          <a:lstStyle/>
          <a:p>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確認内容</a:t>
            </a:r>
            <a:r>
              <a:rPr lang="en-US" altLang="ja-JP" sz="1050" dirty="0">
                <a:solidFill>
                  <a:schemeClr val="tx1"/>
                </a:solidFill>
                <a:latin typeface="Meiryo UI" panose="020B0604030504040204" pitchFamily="50" charset="-128"/>
                <a:ea typeface="Meiryo UI" panose="020B0604030504040204" pitchFamily="50" charset="-128"/>
              </a:rPr>
              <a:t>】</a:t>
            </a:r>
          </a:p>
          <a:p>
            <a:pPr marL="171450" indent="-171450">
              <a:buFont typeface="Wingdings" panose="05000000000000000000" pitchFamily="2" charset="2"/>
              <a:buChar char="ü"/>
            </a:pPr>
            <a:r>
              <a:rPr lang="ja-JP" altLang="en-US" sz="1050" dirty="0">
                <a:solidFill>
                  <a:schemeClr val="tx1"/>
                </a:solidFill>
                <a:latin typeface="Meiryo UI" panose="020B0604030504040204" pitchFamily="50" charset="-128"/>
                <a:ea typeface="Meiryo UI" panose="020B0604030504040204" pitchFamily="50" charset="-128"/>
              </a:rPr>
              <a:t>指定路線外かつ対象工事に該当するか</a:t>
            </a:r>
            <a:endParaRPr lang="en-US" altLang="ja-JP" sz="105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ü"/>
            </a:pPr>
            <a:r>
              <a:rPr lang="ja-JP" altLang="en-US" sz="1050" dirty="0">
                <a:solidFill>
                  <a:schemeClr val="tx1"/>
                </a:solidFill>
                <a:latin typeface="Meiryo UI" panose="020B0604030504040204" pitchFamily="50" charset="-128"/>
                <a:ea typeface="Meiryo UI" panose="020B0604030504040204" pitchFamily="50" charset="-128"/>
              </a:rPr>
              <a:t>証明書に不備がないか　</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65" name="四角形吹き出し 75">
            <a:extLst>
              <a:ext uri="{FF2B5EF4-FFF2-40B4-BE49-F238E27FC236}">
                <a16:creationId xmlns:a16="http://schemas.microsoft.com/office/drawing/2014/main" id="{C144F6D5-59A8-4846-B70E-955913BAA2C5}"/>
              </a:ext>
            </a:extLst>
          </p:cNvPr>
          <p:cNvSpPr/>
          <p:nvPr/>
        </p:nvSpPr>
        <p:spPr>
          <a:xfrm>
            <a:off x="506240" y="2356342"/>
            <a:ext cx="1936422" cy="415498"/>
          </a:xfrm>
          <a:prstGeom prst="wedgeRectCallout">
            <a:avLst>
              <a:gd name="adj1" fmla="val 43705"/>
              <a:gd name="adj2" fmla="val 68109"/>
            </a:avLst>
          </a:prstGeom>
          <a:solidFill>
            <a:schemeClr val="bg1"/>
          </a:solid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wrap="square" rtlCol="0" anchor="ctr" anchorCtr="0">
            <a:spAutoFit/>
          </a:bodyPr>
          <a:lstStyle/>
          <a:p>
            <a:r>
              <a:rPr lang="ja-JP" altLang="en-US" sz="1050" dirty="0">
                <a:solidFill>
                  <a:schemeClr val="tx1"/>
                </a:solidFill>
                <a:latin typeface="Meiryo UI" panose="020B0604030504040204" pitchFamily="50" charset="-128"/>
                <a:ea typeface="Meiryo UI" panose="020B0604030504040204" pitchFamily="50" charset="-128"/>
              </a:rPr>
              <a:t>依頼後、協会員</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警備業者</a:t>
            </a:r>
            <a:r>
              <a:rPr lang="en-US" altLang="ja-JP" sz="1050" dirty="0">
                <a:solidFill>
                  <a:schemeClr val="tx1"/>
                </a:solidFill>
                <a:latin typeface="Meiryo UI" panose="020B0604030504040204" pitchFamily="50" charset="-128"/>
                <a:ea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rPr>
              <a:t>から直接連絡・交渉</a:t>
            </a:r>
            <a:endParaRPr lang="en-US" altLang="ja-JP" sz="1050" dirty="0">
              <a:solidFill>
                <a:schemeClr val="tx1"/>
              </a:solidFill>
              <a:latin typeface="Meiryo UI" panose="020B0604030504040204" pitchFamily="50" charset="-128"/>
              <a:ea typeface="Meiryo UI" panose="020B0604030504040204" pitchFamily="50" charset="-128"/>
            </a:endParaRPr>
          </a:p>
        </p:txBody>
      </p:sp>
      <p:sp>
        <p:nvSpPr>
          <p:cNvPr id="84" name="テキスト ボックス 83">
            <a:extLst>
              <a:ext uri="{FF2B5EF4-FFF2-40B4-BE49-F238E27FC236}">
                <a16:creationId xmlns:a16="http://schemas.microsoft.com/office/drawing/2014/main" id="{D9D7B547-6E36-4C33-9096-9951A48C3647}"/>
              </a:ext>
            </a:extLst>
          </p:cNvPr>
          <p:cNvSpPr txBox="1"/>
          <p:nvPr/>
        </p:nvSpPr>
        <p:spPr>
          <a:xfrm>
            <a:off x="0" y="-1096"/>
            <a:ext cx="9906000" cy="488201"/>
          </a:xfrm>
          <a:prstGeom prst="rect">
            <a:avLst/>
          </a:prstGeom>
          <a:solidFill>
            <a:srgbClr val="1F497D">
              <a:lumMod val="20000"/>
              <a:lumOff val="80000"/>
            </a:srgbClr>
          </a:solidFill>
        </p:spPr>
        <p:txBody>
          <a:bodyPr wrap="square" tIns="72000" bIns="36000" rtlCol="0" anchor="ctr" anchorCtr="0">
            <a:spAutoFit/>
          </a:bodyPr>
          <a:lstStyle/>
          <a:p>
            <a:pPr lvl="0" defTabSz="914400">
              <a:defRPr/>
            </a:pPr>
            <a:r>
              <a:rPr lang="ja-JP" altLang="en-US" sz="2400" b="1" kern="0" dirty="0">
                <a:solidFill>
                  <a:srgbClr val="000099"/>
                </a:solidFill>
                <a:latin typeface="Meiryo UI" panose="020B0604030504040204" pitchFamily="50" charset="-128"/>
                <a:ea typeface="Meiryo UI" panose="020B0604030504040204" pitchFamily="50" charset="-128"/>
              </a:rPr>
              <a:t>　交通誘導員の確保に向けた作業手順</a:t>
            </a:r>
            <a:endParaRPr kumimoji="1" lang="ja-JP" altLang="en-US" sz="2400" b="1" i="0" u="none" strike="noStrike" kern="0" cap="none" spc="0" normalizeH="0" baseline="0" noProof="0" dirty="0">
              <a:ln>
                <a:noFill/>
              </a:ln>
              <a:solidFill>
                <a:srgbClr val="000099"/>
              </a:solidFill>
              <a:effectLst/>
              <a:uLnTx/>
              <a:uFillTx/>
              <a:latin typeface="メイリオ" panose="020B0604030504040204" pitchFamily="50" charset="-128"/>
              <a:ea typeface="メイリオ" panose="020B0604030504040204" pitchFamily="50" charset="-128"/>
            </a:endParaRPr>
          </a:p>
        </p:txBody>
      </p:sp>
      <p:sp>
        <p:nvSpPr>
          <p:cNvPr id="67" name="テキスト ボックス 66">
            <a:extLst>
              <a:ext uri="{FF2B5EF4-FFF2-40B4-BE49-F238E27FC236}">
                <a16:creationId xmlns:a16="http://schemas.microsoft.com/office/drawing/2014/main" id="{00B7A295-6690-4A64-9A77-FA4270879CAF}"/>
              </a:ext>
            </a:extLst>
          </p:cNvPr>
          <p:cNvSpPr txBox="1"/>
          <p:nvPr/>
        </p:nvSpPr>
        <p:spPr>
          <a:xfrm>
            <a:off x="6543207" y="2952724"/>
            <a:ext cx="1279176" cy="415498"/>
          </a:xfrm>
          <a:prstGeom prst="rect">
            <a:avLst/>
          </a:prstGeom>
          <a:solidFill>
            <a:schemeClr val="bg1"/>
          </a:solidFill>
          <a:ln w="12700">
            <a:solidFill>
              <a:schemeClr val="tx1"/>
            </a:solidFill>
            <a:prstDash val="solid"/>
          </a:ln>
        </p:spPr>
        <p:txBody>
          <a:bodyPr wrap="square" rtlCol="0">
            <a:spAutoFit/>
          </a:bodyPr>
          <a:lstStyle/>
          <a:p>
            <a:pPr algn="ctr"/>
            <a:r>
              <a:rPr lang="ja-JP" altLang="en-US" sz="1050" dirty="0">
                <a:solidFill>
                  <a:srgbClr val="FF0000"/>
                </a:solidFill>
                <a:latin typeface="Meiryo UI" panose="020B0604030504040204" pitchFamily="50" charset="-128"/>
                <a:ea typeface="Meiryo UI" panose="020B0604030504040204" pitchFamily="50" charset="-128"/>
              </a:rPr>
              <a:t>情報提供依頼を</a:t>
            </a:r>
            <a:endParaRPr lang="en-US" altLang="ja-JP" sz="1050" dirty="0">
              <a:solidFill>
                <a:srgbClr val="FF0000"/>
              </a:solidFill>
              <a:latin typeface="Meiryo UI" panose="020B0604030504040204" pitchFamily="50" charset="-128"/>
              <a:ea typeface="Meiryo UI" panose="020B0604030504040204" pitchFamily="50" charset="-128"/>
            </a:endParaRPr>
          </a:p>
          <a:p>
            <a:pPr algn="ctr"/>
            <a:r>
              <a:rPr lang="ja-JP" altLang="en-US" sz="1050" dirty="0">
                <a:solidFill>
                  <a:srgbClr val="FF0000"/>
                </a:solidFill>
                <a:latin typeface="Meiryo UI" panose="020B0604030504040204" pitchFamily="50" charset="-128"/>
                <a:ea typeface="Meiryo UI" panose="020B0604030504040204" pitchFamily="50" charset="-128"/>
              </a:rPr>
              <a:t>監督員へ提出</a:t>
            </a:r>
            <a:endParaRPr lang="en-US" altLang="ja-JP" sz="1050" dirty="0">
              <a:solidFill>
                <a:srgbClr val="FF0000"/>
              </a:solidFill>
              <a:latin typeface="Meiryo UI" panose="020B0604030504040204" pitchFamily="50" charset="-128"/>
              <a:ea typeface="Meiryo UI" panose="020B0604030504040204" pitchFamily="50" charset="-128"/>
            </a:endParaRPr>
          </a:p>
        </p:txBody>
      </p:sp>
      <p:sp>
        <p:nvSpPr>
          <p:cNvPr id="73" name="テキスト ボックス 72">
            <a:extLst>
              <a:ext uri="{FF2B5EF4-FFF2-40B4-BE49-F238E27FC236}">
                <a16:creationId xmlns:a16="http://schemas.microsoft.com/office/drawing/2014/main" id="{00B7A295-6690-4A64-9A77-FA4270879CAF}"/>
              </a:ext>
            </a:extLst>
          </p:cNvPr>
          <p:cNvSpPr txBox="1"/>
          <p:nvPr/>
        </p:nvSpPr>
        <p:spPr>
          <a:xfrm>
            <a:off x="6543207" y="3495637"/>
            <a:ext cx="1279176" cy="415498"/>
          </a:xfrm>
          <a:prstGeom prst="rect">
            <a:avLst/>
          </a:prstGeom>
          <a:solidFill>
            <a:schemeClr val="bg1"/>
          </a:solidFill>
          <a:ln w="12700">
            <a:solidFill>
              <a:schemeClr val="tx1"/>
            </a:solidFill>
            <a:prstDash val="solid"/>
          </a:ln>
        </p:spPr>
        <p:txBody>
          <a:bodyPr wrap="square" rtlCol="0">
            <a:spAutoFit/>
          </a:bodyPr>
          <a:lstStyle/>
          <a:p>
            <a:pPr algn="ctr"/>
            <a:r>
              <a:rPr lang="ja-JP" altLang="en-US" sz="1050" dirty="0">
                <a:solidFill>
                  <a:srgbClr val="FF0000"/>
                </a:solidFill>
                <a:latin typeface="Meiryo UI" panose="020B0604030504040204" pitchFamily="50" charset="-128"/>
                <a:ea typeface="Meiryo UI" panose="020B0604030504040204" pitchFamily="50" charset="-128"/>
              </a:rPr>
              <a:t>情報提供依頼を</a:t>
            </a:r>
            <a:endParaRPr lang="en-US" altLang="ja-JP" sz="1050" dirty="0">
              <a:solidFill>
                <a:srgbClr val="FF0000"/>
              </a:solidFill>
              <a:latin typeface="Meiryo UI" panose="020B0604030504040204" pitchFamily="50" charset="-128"/>
              <a:ea typeface="Meiryo UI" panose="020B0604030504040204" pitchFamily="50" charset="-128"/>
            </a:endParaRPr>
          </a:p>
          <a:p>
            <a:pPr algn="ctr"/>
            <a:r>
              <a:rPr lang="ja-JP" altLang="en-US" sz="1050" dirty="0">
                <a:solidFill>
                  <a:srgbClr val="FF0000"/>
                </a:solidFill>
                <a:latin typeface="Meiryo UI" panose="020B0604030504040204" pitchFamily="50" charset="-128"/>
                <a:ea typeface="Meiryo UI" panose="020B0604030504040204" pitchFamily="50" charset="-128"/>
              </a:rPr>
              <a:t>監督員へ提出</a:t>
            </a:r>
            <a:endParaRPr lang="en-US" altLang="ja-JP" sz="1050" dirty="0">
              <a:solidFill>
                <a:srgbClr val="FF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405280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9438456" y="6467311"/>
            <a:ext cx="467544"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5184F83-FCA6-4090-8598-1AA1C2AA2D2B}" type="slidenum">
              <a:rPr kumimoji="1" lang="ja-JP" altLang="en-US" sz="1400" b="0" i="0" u="none" strike="noStrike" kern="1200" cap="none" spc="0" normalizeH="0" baseline="0" noProof="0" smtClean="0">
                <a:ln>
                  <a:noFill/>
                </a:ln>
                <a:solidFill>
                  <a:schemeClr val="tx1"/>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400" b="0" i="0" u="none" strike="noStrike" kern="1200" cap="none" spc="0" normalizeH="0" baseline="0" noProof="0" dirty="0">
              <a:ln>
                <a:noFill/>
              </a:ln>
              <a:solidFill>
                <a:schemeClr val="tx1"/>
              </a:solidFill>
              <a:effectLst/>
              <a:uLnTx/>
              <a:uFillTx/>
              <a:latin typeface="Calibri"/>
              <a:ea typeface="ＭＳ Ｐゴシック" panose="020B0600070205080204" pitchFamily="50" charset="-128"/>
              <a:cs typeface="+mn-cs"/>
            </a:endParaRPr>
          </a:p>
        </p:txBody>
      </p:sp>
      <p:sp>
        <p:nvSpPr>
          <p:cNvPr id="3" name="テキスト ボックス 2"/>
          <p:cNvSpPr txBox="1"/>
          <p:nvPr/>
        </p:nvSpPr>
        <p:spPr>
          <a:xfrm>
            <a:off x="0" y="487105"/>
            <a:ext cx="3751301" cy="400110"/>
          </a:xfrm>
          <a:prstGeom prst="rect">
            <a:avLst/>
          </a:prstGeom>
          <a:noFill/>
        </p:spPr>
        <p:txBody>
          <a:bodyPr wrap="square" rtlCol="0">
            <a:spAutoFit/>
          </a:bodyPr>
          <a:lstStyle/>
          <a:p>
            <a:pPr algn="ctr" fontAlgn="base">
              <a:spcBef>
                <a:spcPct val="50000"/>
              </a:spcBef>
              <a:spcAft>
                <a:spcPct val="0"/>
              </a:spcAft>
            </a:pPr>
            <a:r>
              <a:rPr lang="en-US" altLang="ja-JP" sz="2000" b="1" dirty="0">
                <a:solidFill>
                  <a:prstClr val="black"/>
                </a:solidFill>
                <a:latin typeface="Meiryo UI" panose="020B0604030504040204" pitchFamily="50" charset="-128"/>
                <a:ea typeface="Meiryo UI" panose="020B0604030504040204" pitchFamily="50" charset="-128"/>
                <a:cs typeface="Miriam Fixed" panose="020B0604020202020204" pitchFamily="49" charset="-79"/>
              </a:rPr>
              <a:t>《</a:t>
            </a:r>
            <a:r>
              <a:rPr lang="ja-JP" altLang="en-US" sz="2000" b="1" dirty="0">
                <a:solidFill>
                  <a:prstClr val="black"/>
                </a:solidFill>
                <a:latin typeface="Meiryo UI" panose="020B0604030504040204" pitchFamily="50" charset="-128"/>
                <a:ea typeface="Meiryo UI" panose="020B0604030504040204" pitchFamily="50" charset="-128"/>
                <a:cs typeface="Miriam Fixed" panose="020B0604020202020204" pitchFamily="49" charset="-79"/>
              </a:rPr>
              <a:t>静岡県警備業協会への聞取り</a:t>
            </a:r>
            <a:r>
              <a:rPr lang="en-US" altLang="ja-JP" sz="2000" b="1" dirty="0">
                <a:solidFill>
                  <a:prstClr val="black"/>
                </a:solidFill>
                <a:latin typeface="Meiryo UI" panose="020B0604030504040204" pitchFamily="50" charset="-128"/>
                <a:ea typeface="Meiryo UI" panose="020B0604030504040204" pitchFamily="50" charset="-128"/>
                <a:cs typeface="Miriam Fixed" panose="020B0604020202020204" pitchFamily="49" charset="-79"/>
              </a:rPr>
              <a:t>》</a:t>
            </a:r>
            <a:endParaRPr lang="ja-JP" altLang="en-US" sz="2000" dirty="0">
              <a:solidFill>
                <a:prstClr val="black"/>
              </a:solidFill>
              <a:latin typeface="Meiryo UI" panose="020B0604030504040204" pitchFamily="50" charset="-128"/>
              <a:ea typeface="Meiryo UI" panose="020B0604030504040204" pitchFamily="50" charset="-128"/>
              <a:cs typeface="Miriam Fixed" panose="020B0604020202020204" pitchFamily="49" charset="-79"/>
            </a:endParaRPr>
          </a:p>
        </p:txBody>
      </p:sp>
      <p:sp>
        <p:nvSpPr>
          <p:cNvPr id="8" name="テキスト ボックス 7"/>
          <p:cNvSpPr txBox="1"/>
          <p:nvPr/>
        </p:nvSpPr>
        <p:spPr>
          <a:xfrm>
            <a:off x="4763364" y="520694"/>
            <a:ext cx="1515134" cy="400110"/>
          </a:xfrm>
          <a:prstGeom prst="rect">
            <a:avLst/>
          </a:prstGeom>
          <a:noFill/>
          <a:ln>
            <a:noFill/>
          </a:ln>
        </p:spPr>
        <p:txBody>
          <a:bodyPr wrap="square" rtlCol="0">
            <a:spAutoFit/>
          </a:bodyPr>
          <a:lstStyle/>
          <a:p>
            <a:pPr algn="ctr" fontAlgn="base">
              <a:spcBef>
                <a:spcPct val="50000"/>
              </a:spcBef>
              <a:spcAft>
                <a:spcPct val="0"/>
              </a:spcAft>
            </a:pPr>
            <a:r>
              <a:rPr lang="en-US" altLang="ja-JP" sz="2000" b="1" dirty="0">
                <a:solidFill>
                  <a:prstClr val="black"/>
                </a:solidFill>
                <a:latin typeface="Meiryo UI" panose="020B0604030504040204" pitchFamily="50" charset="-128"/>
                <a:ea typeface="Meiryo UI" panose="020B0604030504040204" pitchFamily="50" charset="-128"/>
                <a:cs typeface="Miriam Fixed" panose="020B0604020202020204" pitchFamily="49" charset="-79"/>
              </a:rPr>
              <a:t>《</a:t>
            </a:r>
            <a:r>
              <a:rPr lang="ja-JP" altLang="en-US" sz="2000" b="1" dirty="0">
                <a:solidFill>
                  <a:prstClr val="black"/>
                </a:solidFill>
                <a:latin typeface="Meiryo UI" panose="020B0604030504040204" pitchFamily="50" charset="-128"/>
                <a:ea typeface="Meiryo UI" panose="020B0604030504040204" pitchFamily="50" charset="-128"/>
                <a:cs typeface="Miriam Fixed" panose="020B0604020202020204" pitchFamily="49" charset="-79"/>
              </a:rPr>
              <a:t>手　順</a:t>
            </a:r>
            <a:r>
              <a:rPr lang="en-US" altLang="ja-JP" sz="2000" b="1" dirty="0">
                <a:solidFill>
                  <a:prstClr val="black"/>
                </a:solidFill>
                <a:latin typeface="Meiryo UI" panose="020B0604030504040204" pitchFamily="50" charset="-128"/>
                <a:ea typeface="Meiryo UI" panose="020B0604030504040204" pitchFamily="50" charset="-128"/>
                <a:cs typeface="Miriam Fixed" panose="020B0604020202020204" pitchFamily="49" charset="-79"/>
              </a:rPr>
              <a:t>》</a:t>
            </a:r>
            <a:endParaRPr lang="ja-JP" altLang="en-US" sz="2000" dirty="0">
              <a:solidFill>
                <a:prstClr val="black"/>
              </a:solidFill>
              <a:latin typeface="Meiryo UI" panose="020B0604030504040204" pitchFamily="50" charset="-128"/>
              <a:ea typeface="Meiryo UI" panose="020B0604030504040204" pitchFamily="50" charset="-128"/>
              <a:cs typeface="Miriam Fixed" panose="020B0604020202020204" pitchFamily="49" charset="-79"/>
            </a:endParaRPr>
          </a:p>
        </p:txBody>
      </p:sp>
      <p:sp>
        <p:nvSpPr>
          <p:cNvPr id="10" name="テキスト ボックス 9">
            <a:extLst>
              <a:ext uri="{FF2B5EF4-FFF2-40B4-BE49-F238E27FC236}">
                <a16:creationId xmlns:a16="http://schemas.microsoft.com/office/drawing/2014/main" id="{D9D7B547-6E36-4C33-9096-9951A48C3647}"/>
              </a:ext>
            </a:extLst>
          </p:cNvPr>
          <p:cNvSpPr txBox="1"/>
          <p:nvPr/>
        </p:nvSpPr>
        <p:spPr>
          <a:xfrm>
            <a:off x="0" y="-1096"/>
            <a:ext cx="9906000" cy="488201"/>
          </a:xfrm>
          <a:prstGeom prst="rect">
            <a:avLst/>
          </a:prstGeom>
          <a:solidFill>
            <a:srgbClr val="1F497D">
              <a:lumMod val="20000"/>
              <a:lumOff val="80000"/>
            </a:srgbClr>
          </a:solidFill>
        </p:spPr>
        <p:txBody>
          <a:bodyPr wrap="square" tIns="72000" bIns="36000" rtlCol="0" anchor="ctr" anchorCtr="0">
            <a:spAutoFit/>
          </a:bodyPr>
          <a:lstStyle/>
          <a:p>
            <a:pPr lvl="0" defTabSz="914400">
              <a:defRPr/>
            </a:pPr>
            <a:r>
              <a:rPr lang="ja-JP" altLang="en-US" sz="2400" b="1" kern="0" dirty="0">
                <a:solidFill>
                  <a:srgbClr val="000099"/>
                </a:solidFill>
                <a:latin typeface="Meiryo UI" panose="020B0604030504040204" pitchFamily="50" charset="-128"/>
                <a:ea typeface="Meiryo UI" panose="020B0604030504040204" pitchFamily="50" charset="-128"/>
              </a:rPr>
              <a:t>　情報提供依頼</a:t>
            </a:r>
            <a:endParaRPr kumimoji="1" lang="ja-JP" altLang="en-US" sz="2400" b="1" i="0" u="none" strike="noStrike" kern="0" cap="none" spc="0" normalizeH="0" baseline="0" noProof="0" dirty="0">
              <a:ln>
                <a:noFill/>
              </a:ln>
              <a:solidFill>
                <a:srgbClr val="000099"/>
              </a:solidFill>
              <a:effectLst/>
              <a:uLnTx/>
              <a:uFillTx/>
              <a:latin typeface="メイリオ" panose="020B0604030504040204" pitchFamily="50" charset="-128"/>
              <a:ea typeface="メイリオ" panose="020B0604030504040204" pitchFamily="50" charset="-128"/>
            </a:endParaRPr>
          </a:p>
        </p:txBody>
      </p:sp>
      <p:sp>
        <p:nvSpPr>
          <p:cNvPr id="26" name="テキスト ボックス 25"/>
          <p:cNvSpPr txBox="1"/>
          <p:nvPr/>
        </p:nvSpPr>
        <p:spPr>
          <a:xfrm>
            <a:off x="480002" y="940837"/>
            <a:ext cx="3923116" cy="318924"/>
          </a:xfrm>
          <a:prstGeom prst="rect">
            <a:avLst/>
          </a:prstGeom>
          <a:noFill/>
        </p:spPr>
        <p:txBody>
          <a:bodyPr wrap="none" lIns="36000" tIns="36000" rIns="36000" bIns="36000" rtlCol="0">
            <a:spAutoFit/>
          </a:bodyPr>
          <a:lstStyle/>
          <a:p>
            <a:pPr algn="ctr" fontAlgn="base">
              <a:spcBef>
                <a:spcPct val="50000"/>
              </a:spcBef>
              <a:spcAft>
                <a:spcPct val="0"/>
              </a:spcAft>
            </a:pPr>
            <a:r>
              <a:rPr lang="ja-JP" altLang="en-US" sz="16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交通誘導警備員確保のための情報提供依頼</a:t>
            </a:r>
          </a:p>
        </p:txBody>
      </p:sp>
      <p:sp>
        <p:nvSpPr>
          <p:cNvPr id="27" name="テキスト ボックス 26"/>
          <p:cNvSpPr txBox="1"/>
          <p:nvPr/>
        </p:nvSpPr>
        <p:spPr>
          <a:xfrm>
            <a:off x="270500" y="1579771"/>
            <a:ext cx="2547740" cy="457424"/>
          </a:xfrm>
          <a:prstGeom prst="rect">
            <a:avLst/>
          </a:prstGeom>
          <a:noFill/>
        </p:spPr>
        <p:txBody>
          <a:bodyPr wrap="none" lIns="36000" tIns="36000" rIns="36000" bIns="36000" rtlCol="0">
            <a:spAutoFit/>
          </a:bodyPr>
          <a:lstStyle/>
          <a:p>
            <a:pPr fontAlgn="base">
              <a:spcBef>
                <a:spcPct val="50000"/>
              </a:spcBef>
              <a:spcAft>
                <a:spcPct val="0"/>
              </a:spcAft>
            </a:pPr>
            <a:r>
              <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一般社団法人</a:t>
            </a:r>
            <a:r>
              <a:rPr lang="zh-TW" altLang="en-US" sz="1000" dirty="0">
                <a:latin typeface="ＭＳ Ｐ明朝" panose="02020600040205080304" pitchFamily="18" charset="-128"/>
                <a:ea typeface="ＭＳ Ｐ明朝" panose="02020600040205080304" pitchFamily="18" charset="-128"/>
                <a:cs typeface="Miriam Fixed" panose="020B0604020202020204" pitchFamily="49" charset="-79"/>
              </a:rPr>
              <a:t>静岡県警備業協会事務局 </a:t>
            </a:r>
            <a:r>
              <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御中</a:t>
            </a:r>
          </a:p>
          <a:p>
            <a:pPr fontAlgn="base">
              <a:spcBef>
                <a:spcPct val="50000"/>
              </a:spcBef>
              <a:spcAft>
                <a:spcPct val="0"/>
              </a:spcAft>
            </a:pPr>
            <a:r>
              <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一般社団法人</a:t>
            </a:r>
            <a:r>
              <a:rPr lang="zh-TW" altLang="en-US" sz="1000" dirty="0">
                <a:latin typeface="ＭＳ Ｐ明朝" panose="02020600040205080304" pitchFamily="18" charset="-128"/>
                <a:ea typeface="ＭＳ Ｐ明朝" panose="02020600040205080304" pitchFamily="18" charset="-128"/>
                <a:cs typeface="Miriam Fixed" panose="020B0604020202020204" pitchFamily="49" charset="-79"/>
              </a:rPr>
              <a:t>静岡県警備業協会員 </a:t>
            </a:r>
            <a:r>
              <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御中</a:t>
            </a:r>
          </a:p>
        </p:txBody>
      </p:sp>
      <p:sp>
        <p:nvSpPr>
          <p:cNvPr id="28" name="テキスト ボックス 27"/>
          <p:cNvSpPr txBox="1"/>
          <p:nvPr/>
        </p:nvSpPr>
        <p:spPr>
          <a:xfrm>
            <a:off x="3751301" y="1328382"/>
            <a:ext cx="627342" cy="226591"/>
          </a:xfrm>
          <a:prstGeom prst="rect">
            <a:avLst/>
          </a:prstGeom>
          <a:noFill/>
        </p:spPr>
        <p:txBody>
          <a:bodyPr wrap="none" lIns="36000" tIns="36000" rIns="36000" bIns="36000" rtlCol="0">
            <a:spAutoFit/>
          </a:bodyPr>
          <a:lstStyle/>
          <a:p>
            <a:pPr fontAlgn="base">
              <a:spcBef>
                <a:spcPct val="50000"/>
              </a:spcBef>
              <a:spcAft>
                <a:spcPct val="0"/>
              </a:spcAft>
            </a:pPr>
            <a:r>
              <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年　月　日</a:t>
            </a:r>
          </a:p>
        </p:txBody>
      </p:sp>
      <p:sp>
        <p:nvSpPr>
          <p:cNvPr id="29" name="テキスト ボックス 28"/>
          <p:cNvSpPr txBox="1"/>
          <p:nvPr/>
        </p:nvSpPr>
        <p:spPr>
          <a:xfrm>
            <a:off x="3348947" y="1823305"/>
            <a:ext cx="1414417" cy="457424"/>
          </a:xfrm>
          <a:prstGeom prst="rect">
            <a:avLst/>
          </a:prstGeom>
          <a:noFill/>
        </p:spPr>
        <p:txBody>
          <a:bodyPr wrap="none" lIns="36000" tIns="36000" rIns="36000" bIns="36000" rtlCol="0">
            <a:spAutoFit/>
          </a:bodyPr>
          <a:lstStyle/>
          <a:p>
            <a:pPr fontAlgn="base">
              <a:spcBef>
                <a:spcPct val="50000"/>
              </a:spcBef>
              <a:spcAft>
                <a:spcPct val="0"/>
              </a:spcAft>
            </a:pPr>
            <a:r>
              <a:rPr lang="zh-CN" altLang="en-US" sz="1000" u="sng"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会社名：　　　　　　　　　</a:t>
            </a:r>
          </a:p>
          <a:p>
            <a:pPr fontAlgn="base">
              <a:spcBef>
                <a:spcPct val="50000"/>
              </a:spcBef>
              <a:spcAft>
                <a:spcPct val="0"/>
              </a:spcAft>
            </a:pPr>
            <a:r>
              <a:rPr lang="zh-CN" altLang="en-US" sz="1000" u="sng"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代表者名：　　　　　　　　　</a:t>
            </a:r>
          </a:p>
        </p:txBody>
      </p:sp>
      <p:sp>
        <p:nvSpPr>
          <p:cNvPr id="30" name="テキスト ボックス 29"/>
          <p:cNvSpPr txBox="1"/>
          <p:nvPr/>
        </p:nvSpPr>
        <p:spPr>
          <a:xfrm>
            <a:off x="155129" y="2302448"/>
            <a:ext cx="4806371" cy="688256"/>
          </a:xfrm>
          <a:prstGeom prst="rect">
            <a:avLst/>
          </a:prstGeom>
          <a:noFill/>
        </p:spPr>
        <p:txBody>
          <a:bodyPr wrap="none" lIns="36000" tIns="36000" rIns="36000" bIns="36000" rtlCol="0">
            <a:spAutoFit/>
          </a:bodyPr>
          <a:lstStyle/>
          <a:p>
            <a:pPr fontAlgn="base">
              <a:spcBef>
                <a:spcPct val="50000"/>
              </a:spcBef>
              <a:spcAft>
                <a:spcPct val="0"/>
              </a:spcAft>
            </a:pPr>
            <a:r>
              <a:rPr lang="ja-JP"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　下記の交通誘導業務にあたり</a:t>
            </a:r>
            <a:r>
              <a:rPr lang="ja-JP" altLang="en-US" sz="1000" b="1" u="sng" dirty="0">
                <a:solidFill>
                  <a:srgbClr val="0070C0"/>
                </a:solidFill>
                <a:latin typeface="ＭＳ Ｐ明朝" panose="02020600040205080304" pitchFamily="18" charset="-128"/>
                <a:ea typeface="ＭＳ Ｐ明朝" panose="02020600040205080304" pitchFamily="18" charset="-128"/>
                <a:cs typeface="Miriam Fixed" panose="020B0604020202020204" pitchFamily="49" charset="-79"/>
              </a:rPr>
              <a:t>警備会社３社以上</a:t>
            </a:r>
            <a:r>
              <a:rPr lang="ja-JP" altLang="en-US" sz="1000" dirty="0">
                <a:latin typeface="ＭＳ Ｐ明朝" panose="02020600040205080304" pitchFamily="18" charset="-128"/>
                <a:ea typeface="ＭＳ Ｐ明朝" panose="02020600040205080304" pitchFamily="18" charset="-128"/>
                <a:cs typeface="Miriam Fixed" panose="020B0604020202020204" pitchFamily="49" charset="-79"/>
              </a:rPr>
              <a:t>と</a:t>
            </a:r>
            <a:r>
              <a:rPr lang="ja-JP"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交渉を行った結果、交通誘導警備員</a:t>
            </a:r>
            <a:endParaRPr lang="en-US" altLang="ja-JP"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endParaRPr>
          </a:p>
          <a:p>
            <a:pPr fontAlgn="base">
              <a:spcBef>
                <a:spcPct val="50000"/>
              </a:spcBef>
              <a:spcAft>
                <a:spcPct val="0"/>
              </a:spcAft>
            </a:pPr>
            <a:r>
              <a:rPr lang="ja-JP"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を確保できませんでした。</a:t>
            </a:r>
            <a:endParaRPr lang="en-US" altLang="ja-JP"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endParaRPr>
          </a:p>
          <a:p>
            <a:pPr fontAlgn="base">
              <a:spcBef>
                <a:spcPct val="50000"/>
              </a:spcBef>
              <a:spcAft>
                <a:spcPct val="0"/>
              </a:spcAft>
            </a:pPr>
            <a:r>
              <a:rPr lang="ja-JP"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　対応可能な会員様がございましたら、令和　年　月　日までに当社までご連絡願います。</a:t>
            </a:r>
            <a:endPar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endParaRPr>
          </a:p>
        </p:txBody>
      </p:sp>
      <p:sp>
        <p:nvSpPr>
          <p:cNvPr id="31" name="テキスト ボックス 30"/>
          <p:cNvSpPr txBox="1"/>
          <p:nvPr/>
        </p:nvSpPr>
        <p:spPr>
          <a:xfrm>
            <a:off x="2447394" y="2979032"/>
            <a:ext cx="200943" cy="226591"/>
          </a:xfrm>
          <a:prstGeom prst="rect">
            <a:avLst/>
          </a:prstGeom>
          <a:noFill/>
        </p:spPr>
        <p:txBody>
          <a:bodyPr wrap="none" lIns="36000" tIns="36000" rIns="36000" bIns="36000" rtlCol="0">
            <a:spAutoFit/>
          </a:bodyPr>
          <a:lstStyle/>
          <a:p>
            <a:pPr algn="ctr" fontAlgn="base">
              <a:spcBef>
                <a:spcPct val="50000"/>
              </a:spcBef>
              <a:spcAft>
                <a:spcPct val="0"/>
              </a:spcAft>
            </a:pPr>
            <a:r>
              <a:rPr lang="ja-JP"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記</a:t>
            </a:r>
            <a:endPar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endParaRPr>
          </a:p>
        </p:txBody>
      </p:sp>
      <p:sp>
        <p:nvSpPr>
          <p:cNvPr id="32" name="正方形/長方形 31"/>
          <p:cNvSpPr/>
          <p:nvPr/>
        </p:nvSpPr>
        <p:spPr>
          <a:xfrm>
            <a:off x="109185" y="856436"/>
            <a:ext cx="4813300" cy="5976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222230" y="3111103"/>
            <a:ext cx="1220453" cy="226591"/>
          </a:xfrm>
          <a:prstGeom prst="rect">
            <a:avLst/>
          </a:prstGeom>
          <a:noFill/>
        </p:spPr>
        <p:txBody>
          <a:bodyPr wrap="none" lIns="36000" tIns="36000" rIns="36000" bIns="36000" rtlCol="0">
            <a:spAutoFit/>
          </a:bodyPr>
          <a:lstStyle/>
          <a:p>
            <a:pPr fontAlgn="base">
              <a:spcBef>
                <a:spcPct val="50000"/>
              </a:spcBef>
              <a:spcAft>
                <a:spcPct val="0"/>
              </a:spcAft>
            </a:pPr>
            <a:r>
              <a:rPr lang="ja-JP"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交通誘導業務の内容</a:t>
            </a:r>
            <a:endPar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endParaRPr>
          </a:p>
        </p:txBody>
      </p:sp>
      <p:graphicFrame>
        <p:nvGraphicFramePr>
          <p:cNvPr id="34" name="表 33"/>
          <p:cNvGraphicFramePr>
            <a:graphicFrameLocks noGrp="1"/>
          </p:cNvGraphicFramePr>
          <p:nvPr/>
        </p:nvGraphicFramePr>
        <p:xfrm>
          <a:off x="222230" y="3316497"/>
          <a:ext cx="4438661" cy="2499360"/>
        </p:xfrm>
        <a:graphic>
          <a:graphicData uri="http://schemas.openxmlformats.org/drawingml/2006/table">
            <a:tbl>
              <a:tblPr firstRow="1" bandRow="1">
                <a:tableStyleId>{2D5ABB26-0587-4C30-8999-92F81FD0307C}</a:tableStyleId>
              </a:tblPr>
              <a:tblGrid>
                <a:gridCol w="1109665">
                  <a:extLst>
                    <a:ext uri="{9D8B030D-6E8A-4147-A177-3AD203B41FA5}">
                      <a16:colId xmlns:a16="http://schemas.microsoft.com/office/drawing/2014/main" val="373293735"/>
                    </a:ext>
                  </a:extLst>
                </a:gridCol>
                <a:gridCol w="1543246">
                  <a:extLst>
                    <a:ext uri="{9D8B030D-6E8A-4147-A177-3AD203B41FA5}">
                      <a16:colId xmlns:a16="http://schemas.microsoft.com/office/drawing/2014/main" val="1173078687"/>
                    </a:ext>
                  </a:extLst>
                </a:gridCol>
                <a:gridCol w="676085">
                  <a:extLst>
                    <a:ext uri="{9D8B030D-6E8A-4147-A177-3AD203B41FA5}">
                      <a16:colId xmlns:a16="http://schemas.microsoft.com/office/drawing/2014/main" val="554355141"/>
                    </a:ext>
                  </a:extLst>
                </a:gridCol>
                <a:gridCol w="1109665">
                  <a:extLst>
                    <a:ext uri="{9D8B030D-6E8A-4147-A177-3AD203B41FA5}">
                      <a16:colId xmlns:a16="http://schemas.microsoft.com/office/drawing/2014/main" val="3322859662"/>
                    </a:ext>
                  </a:extLst>
                </a:gridCol>
              </a:tblGrid>
              <a:tr h="0">
                <a:tc>
                  <a:txBody>
                    <a:bodyPr/>
                    <a:lstStyle/>
                    <a:p>
                      <a:r>
                        <a:rPr kumimoji="1" lang="ja-JP" altLang="en-US" sz="1000" dirty="0">
                          <a:latin typeface="ＭＳ Ｐ明朝" panose="02020600040205080304" pitchFamily="18" charset="-128"/>
                          <a:ea typeface="ＭＳ Ｐ明朝" panose="02020600040205080304" pitchFamily="18" charset="-128"/>
                        </a:rPr>
                        <a:t>発注機関名</a:t>
                      </a:r>
                    </a:p>
                    <a:p>
                      <a:pPr algn="ctr"/>
                      <a:r>
                        <a:rPr kumimoji="1" lang="ja-JP" altLang="en-US" sz="1000" dirty="0">
                          <a:latin typeface="ＭＳ Ｐ明朝" panose="02020600040205080304" pitchFamily="18" charset="-128"/>
                          <a:ea typeface="ＭＳ Ｐ明朝" panose="02020600040205080304" pitchFamily="18" charset="-128"/>
                        </a:rPr>
                        <a:t>・担当課名</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1000" dirty="0">
                          <a:latin typeface="ＭＳ Ｐ明朝" panose="02020600040205080304" pitchFamily="18" charset="-128"/>
                          <a:ea typeface="ＭＳ Ｐ明朝" panose="02020600040205080304" pitchFamily="18" charset="-128"/>
                        </a:rPr>
                        <a:t>担当監督員名</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00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0357932"/>
                  </a:ext>
                </a:extLst>
              </a:tr>
              <a:tr h="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工事名</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71436126"/>
                  </a:ext>
                </a:extLst>
              </a:tr>
              <a:tr h="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箇所名</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46945648"/>
                  </a:ext>
                </a:extLst>
              </a:tr>
              <a:tr h="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道路使用目的</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2869289"/>
                  </a:ext>
                </a:extLst>
              </a:tr>
              <a:tr h="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工期</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r>
                        <a:rPr kumimoji="1" lang="ja-JP" altLang="en-US" sz="1000" dirty="0">
                          <a:latin typeface="ＭＳ Ｐ明朝" panose="02020600040205080304" pitchFamily="18" charset="-128"/>
                          <a:ea typeface="ＭＳ Ｐ明朝" panose="02020600040205080304" pitchFamily="18" charset="-128"/>
                        </a:rPr>
                        <a:t>年　月　日　～　　年　月　日</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24303973"/>
                  </a:ext>
                </a:extLst>
              </a:tr>
              <a:tr h="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交通規制期間</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r>
                        <a:rPr kumimoji="1" lang="ja-JP" altLang="en-US" sz="1000" dirty="0">
                          <a:latin typeface="ＭＳ Ｐ明朝" panose="02020600040205080304" pitchFamily="18" charset="-128"/>
                          <a:ea typeface="ＭＳ Ｐ明朝" panose="02020600040205080304" pitchFamily="18" charset="-128"/>
                        </a:rPr>
                        <a:t>　年　月　日　～　　年　月 　日</a:t>
                      </a:r>
                      <a:endParaRPr kumimoji="1" lang="en-US" altLang="ja-JP" sz="1000" dirty="0">
                        <a:latin typeface="ＭＳ Ｐ明朝" panose="02020600040205080304" pitchFamily="18" charset="-128"/>
                        <a:ea typeface="ＭＳ Ｐ明朝" panose="02020600040205080304" pitchFamily="18" charset="-128"/>
                      </a:endParaRPr>
                    </a:p>
                    <a:p>
                      <a:r>
                        <a:rPr kumimoji="1" lang="zh-TW" altLang="en-US" sz="1000" dirty="0">
                          <a:latin typeface="ＭＳ Ｐ明朝" panose="02020600040205080304" pitchFamily="18" charset="-128"/>
                          <a:ea typeface="ＭＳ Ｐ明朝" panose="02020600040205080304" pitchFamily="18" charset="-128"/>
                        </a:rPr>
                        <a:t>（時間：　　時　分　～　　時　分）</a:t>
                      </a:r>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3589413"/>
                  </a:ext>
                </a:extLst>
              </a:tr>
              <a:tr h="21600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交通規制内容</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2129822"/>
                  </a:ext>
                </a:extLst>
              </a:tr>
              <a:tr h="21600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必要人員</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r>
                        <a:rPr kumimoji="1" lang="ja-JP" altLang="en-US" sz="1000" dirty="0">
                          <a:latin typeface="ＭＳ Ｐ明朝" panose="02020600040205080304" pitchFamily="18" charset="-128"/>
                          <a:ea typeface="ＭＳ Ｐ明朝" panose="02020600040205080304" pitchFamily="18" charset="-128"/>
                        </a:rPr>
                        <a:t>　　人</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1495380"/>
                  </a:ext>
                </a:extLst>
              </a:tr>
              <a:tr h="21600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その他</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3">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6176324"/>
                  </a:ext>
                </a:extLst>
              </a:tr>
            </a:tbl>
          </a:graphicData>
        </a:graphic>
      </p:graphicFrame>
      <p:graphicFrame>
        <p:nvGraphicFramePr>
          <p:cNvPr id="35" name="表 34"/>
          <p:cNvGraphicFramePr>
            <a:graphicFrameLocks noGrp="1"/>
          </p:cNvGraphicFramePr>
          <p:nvPr/>
        </p:nvGraphicFramePr>
        <p:xfrm>
          <a:off x="222230" y="6049826"/>
          <a:ext cx="4438661" cy="731520"/>
        </p:xfrm>
        <a:graphic>
          <a:graphicData uri="http://schemas.openxmlformats.org/drawingml/2006/table">
            <a:tbl>
              <a:tblPr firstRow="1" bandRow="1">
                <a:tableStyleId>{2D5ABB26-0587-4C30-8999-92F81FD0307C}</a:tableStyleId>
              </a:tblPr>
              <a:tblGrid>
                <a:gridCol w="1109665">
                  <a:extLst>
                    <a:ext uri="{9D8B030D-6E8A-4147-A177-3AD203B41FA5}">
                      <a16:colId xmlns:a16="http://schemas.microsoft.com/office/drawing/2014/main" val="373293735"/>
                    </a:ext>
                  </a:extLst>
                </a:gridCol>
                <a:gridCol w="3328996">
                  <a:extLst>
                    <a:ext uri="{9D8B030D-6E8A-4147-A177-3AD203B41FA5}">
                      <a16:colId xmlns:a16="http://schemas.microsoft.com/office/drawing/2014/main" val="1173078687"/>
                    </a:ext>
                  </a:extLst>
                </a:gridCol>
              </a:tblGrid>
              <a:tr h="0">
                <a:tc>
                  <a:txBody>
                    <a:bodyPr/>
                    <a:lstStyle/>
                    <a:p>
                      <a:pPr algn="ctr">
                        <a:spcAft>
                          <a:spcPts val="0"/>
                        </a:spcAft>
                      </a:pPr>
                      <a:r>
                        <a:rPr lang="ja-JP" sz="1050" kern="100">
                          <a:effectLst/>
                          <a:latin typeface="Century" panose="02040604050505020304" pitchFamily="18" charset="0"/>
                          <a:ea typeface="ＭＳ 明朝" panose="02020609040205080304" pitchFamily="17" charset="-128"/>
                          <a:cs typeface="Times New Roman" panose="02020603050405020304" pitchFamily="18" charset="0"/>
                        </a:rPr>
                        <a:t>連絡責任者</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22129822"/>
                  </a:ext>
                </a:extLst>
              </a:tr>
              <a:tr h="0">
                <a:tc>
                  <a:txBody>
                    <a:bodyPr/>
                    <a:lstStyle/>
                    <a:p>
                      <a:pPr algn="ctr">
                        <a:spcAft>
                          <a:spcPts val="0"/>
                        </a:spcAft>
                      </a:pPr>
                      <a:r>
                        <a:rPr lang="ja-JP" sz="1050" kern="100">
                          <a:effectLst/>
                          <a:latin typeface="Century" panose="02040604050505020304" pitchFamily="18" charset="0"/>
                          <a:ea typeface="ＭＳ 明朝" panose="02020609040205080304" pitchFamily="17" charset="-128"/>
                          <a:cs typeface="Times New Roman" panose="02020603050405020304" pitchFamily="18" charset="0"/>
                        </a:rPr>
                        <a:t>連絡先</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71495380"/>
                  </a:ext>
                </a:extLst>
              </a:tr>
              <a:tr h="0">
                <a:tc>
                  <a:txBody>
                    <a:bodyPr/>
                    <a:lstStyle/>
                    <a:p>
                      <a:pPr algn="ctr">
                        <a:spcAft>
                          <a:spcPts val="0"/>
                        </a:spcAft>
                      </a:pPr>
                      <a:r>
                        <a:rPr lang="ja-JP" sz="1050" kern="100" dirty="0">
                          <a:effectLst/>
                          <a:latin typeface="Century" panose="02040604050505020304" pitchFamily="18" charset="0"/>
                          <a:ea typeface="ＭＳ 明朝" panose="02020609040205080304" pitchFamily="17" charset="-128"/>
                          <a:cs typeface="Times New Roman" panose="02020603050405020304" pitchFamily="18" charset="0"/>
                        </a:rPr>
                        <a:t>その他</a:t>
                      </a:r>
                    </a:p>
                  </a:txBody>
                  <a:tcPr marL="68580" marR="68580"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endParaRPr kumimoji="1" lang="ja-JP" altLang="en-US" sz="1000" dirty="0">
                        <a:latin typeface="ＭＳ Ｐ明朝" panose="02020600040205080304" pitchFamily="18" charset="-128"/>
                        <a:ea typeface="ＭＳ Ｐ明朝" panose="02020600040205080304" pitchFamily="18" charset="-128"/>
                      </a:endParaRP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6176324"/>
                  </a:ext>
                </a:extLst>
              </a:tr>
            </a:tbl>
          </a:graphicData>
        </a:graphic>
      </p:graphicFrame>
      <p:sp>
        <p:nvSpPr>
          <p:cNvPr id="36" name="テキスト ボックス 35"/>
          <p:cNvSpPr txBox="1"/>
          <p:nvPr/>
        </p:nvSpPr>
        <p:spPr>
          <a:xfrm>
            <a:off x="222230" y="5851535"/>
            <a:ext cx="457424" cy="226591"/>
          </a:xfrm>
          <a:prstGeom prst="rect">
            <a:avLst/>
          </a:prstGeom>
          <a:noFill/>
        </p:spPr>
        <p:txBody>
          <a:bodyPr wrap="none" lIns="36000" tIns="36000" rIns="36000" bIns="36000" rtlCol="0">
            <a:spAutoFit/>
          </a:bodyPr>
          <a:lstStyle/>
          <a:p>
            <a:pPr fontAlgn="base">
              <a:spcBef>
                <a:spcPct val="50000"/>
              </a:spcBef>
              <a:spcAft>
                <a:spcPct val="0"/>
              </a:spcAft>
            </a:pPr>
            <a:r>
              <a:rPr lang="zh-TW" altLang="en-US" sz="1000" dirty="0">
                <a:solidFill>
                  <a:prstClr val="black"/>
                </a:solidFill>
                <a:latin typeface="ＭＳ Ｐ明朝" panose="02020600040205080304" pitchFamily="18" charset="-128"/>
                <a:ea typeface="ＭＳ Ｐ明朝" panose="02020600040205080304" pitchFamily="18" charset="-128"/>
                <a:cs typeface="Miriam Fixed" panose="020B0604020202020204" pitchFamily="49" charset="-79"/>
              </a:rPr>
              <a:t>連絡先</a:t>
            </a:r>
          </a:p>
        </p:txBody>
      </p:sp>
      <p:sp>
        <p:nvSpPr>
          <p:cNvPr id="19" name="テキスト ボックス 18"/>
          <p:cNvSpPr txBox="1"/>
          <p:nvPr/>
        </p:nvSpPr>
        <p:spPr>
          <a:xfrm>
            <a:off x="5031014" y="885195"/>
            <a:ext cx="4461341" cy="565146"/>
          </a:xfrm>
          <a:prstGeom prst="rect">
            <a:avLst/>
          </a:prstGeom>
          <a:noFill/>
          <a:ln>
            <a:noFill/>
          </a:ln>
        </p:spPr>
        <p:txBody>
          <a:bodyPr wrap="square" lIns="36000" tIns="36000" rIns="36000" bIns="36000" rtlCol="0">
            <a:spAutoFit/>
          </a:bodyPr>
          <a:lstStyle/>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rPr>
              <a:t>①施工業者から静岡県警備業協会事務局へ</a:t>
            </a:r>
            <a:endParaRPr lang="en-US" altLang="ja-JP" sz="1600" dirty="0">
              <a:latin typeface="Meiryo UI" panose="020B0604030504040204" pitchFamily="50" charset="-128"/>
              <a:ea typeface="Meiryo UI" panose="020B0604030504040204" pitchFamily="50" charset="-128"/>
            </a:endParaRPr>
          </a:p>
          <a:p>
            <a:pPr fontAlgn="base">
              <a:spcBef>
                <a:spcPct val="0"/>
              </a:spcBef>
              <a:spcAft>
                <a:spcPct val="0"/>
              </a:spcAft>
            </a:pPr>
            <a:r>
              <a:rPr lang="ja-JP" altLang="en-US" sz="1600" b="1" dirty="0">
                <a:latin typeface="Meiryo UI" panose="020B0604030504040204" pitchFamily="50" charset="-128"/>
                <a:ea typeface="Meiryo UI" panose="020B0604030504040204" pitchFamily="50" charset="-128"/>
              </a:rPr>
              <a:t>　</a:t>
            </a:r>
            <a:r>
              <a:rPr lang="ja-JP" altLang="en-US" sz="1600" b="1" dirty="0">
                <a:solidFill>
                  <a:srgbClr val="2962A7"/>
                </a:solidFill>
                <a:latin typeface="Meiryo UI" panose="020B0604030504040204" pitchFamily="50" charset="-128"/>
                <a:ea typeface="Meiryo UI" panose="020B0604030504040204" pitchFamily="50" charset="-128"/>
              </a:rPr>
              <a:t>「情報提供依頼</a:t>
            </a:r>
            <a:r>
              <a:rPr lang="ja-JP" altLang="en-US" sz="1600" dirty="0">
                <a:solidFill>
                  <a:srgbClr val="2962A7"/>
                </a:solidFill>
                <a:latin typeface="Meiryo UI" panose="020B0604030504040204" pitchFamily="50" charset="-128"/>
                <a:ea typeface="Meiryo UI" panose="020B0604030504040204" pitchFamily="50" charset="-128"/>
              </a:rPr>
              <a:t>」</a:t>
            </a:r>
            <a:r>
              <a:rPr lang="ja-JP" altLang="en-US" sz="1600" dirty="0">
                <a:latin typeface="Meiryo UI" panose="020B0604030504040204" pitchFamily="50" charset="-128"/>
                <a:ea typeface="Meiryo UI" panose="020B0604030504040204" pitchFamily="50" charset="-128"/>
              </a:rPr>
              <a:t>を送付</a:t>
            </a:r>
            <a:endParaRPr lang="en-US" altLang="ja-JP" sz="1600" dirty="0">
              <a:latin typeface="Meiryo UI" panose="020B0604030504040204" pitchFamily="50" charset="-128"/>
              <a:ea typeface="Meiryo UI" panose="020B0604030504040204" pitchFamily="50" charset="-128"/>
            </a:endParaRPr>
          </a:p>
        </p:txBody>
      </p:sp>
      <p:sp>
        <p:nvSpPr>
          <p:cNvPr id="20" name="テキスト ボックス 19"/>
          <p:cNvSpPr txBox="1"/>
          <p:nvPr/>
        </p:nvSpPr>
        <p:spPr>
          <a:xfrm>
            <a:off x="5031014" y="2670241"/>
            <a:ext cx="4461341" cy="565146"/>
          </a:xfrm>
          <a:prstGeom prst="rect">
            <a:avLst/>
          </a:prstGeom>
          <a:noFill/>
          <a:ln>
            <a:noFill/>
          </a:ln>
        </p:spPr>
        <p:txBody>
          <a:bodyPr wrap="square" lIns="36000" tIns="36000" rIns="36000" bIns="36000" rtlCol="0">
            <a:spAutoFit/>
          </a:bodyPr>
          <a:lstStyle/>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rPr>
              <a:t>②この情報を、協会事務局から協会員である</a:t>
            </a:r>
            <a:endParaRPr lang="en-US" altLang="ja-JP" sz="1600" dirty="0">
              <a:latin typeface="Meiryo UI" panose="020B0604030504040204" pitchFamily="50" charset="-128"/>
              <a:ea typeface="Meiryo UI" panose="020B0604030504040204"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rPr>
              <a:t>　　</a:t>
            </a:r>
            <a:r>
              <a:rPr lang="ja-JP" altLang="en-US" sz="1600" b="1" dirty="0">
                <a:solidFill>
                  <a:srgbClr val="2962A7"/>
                </a:solidFill>
                <a:latin typeface="Meiryo UI" panose="020B0604030504040204" pitchFamily="50" charset="-128"/>
                <a:ea typeface="Meiryo UI" panose="020B0604030504040204" pitchFamily="50" charset="-128"/>
              </a:rPr>
              <a:t>警備会社すべてに伝達</a:t>
            </a:r>
            <a:endParaRPr lang="en-US" altLang="ja-JP" sz="1600" dirty="0">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5031014" y="4455287"/>
            <a:ext cx="4461341" cy="565146"/>
          </a:xfrm>
          <a:prstGeom prst="rect">
            <a:avLst/>
          </a:prstGeom>
          <a:noFill/>
          <a:ln>
            <a:noFill/>
          </a:ln>
        </p:spPr>
        <p:txBody>
          <a:bodyPr wrap="square" lIns="36000" tIns="36000" rIns="36000" bIns="36000" rtlCol="0">
            <a:spAutoFit/>
          </a:bodyPr>
          <a:lstStyle/>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rPr>
              <a:t>③契約可能な警備会社があった場合、期日までに</a:t>
            </a:r>
            <a:endParaRPr lang="en-US" altLang="ja-JP" sz="1600" dirty="0">
              <a:latin typeface="Meiryo UI" panose="020B0604030504040204" pitchFamily="50" charset="-128"/>
              <a:ea typeface="Meiryo UI" panose="020B0604030504040204" pitchFamily="50" charset="-128"/>
            </a:endParaRPr>
          </a:p>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rPr>
              <a:t>　</a:t>
            </a:r>
            <a:r>
              <a:rPr lang="ja-JP" altLang="en-US" sz="1600" b="1" dirty="0">
                <a:solidFill>
                  <a:srgbClr val="2962A7"/>
                </a:solidFill>
                <a:latin typeface="Meiryo UI" panose="020B0604030504040204" pitchFamily="50" charset="-128"/>
                <a:ea typeface="Meiryo UI" panose="020B0604030504040204" pitchFamily="50" charset="-128"/>
              </a:rPr>
              <a:t>その会社から施工業者へ直接連絡</a:t>
            </a:r>
            <a:r>
              <a:rPr lang="ja-JP" altLang="en-US" sz="1600" dirty="0">
                <a:latin typeface="Meiryo UI" panose="020B0604030504040204" pitchFamily="50" charset="-128"/>
                <a:ea typeface="Meiryo UI" panose="020B0604030504040204" pitchFamily="50" charset="-128"/>
              </a:rPr>
              <a:t>がある</a:t>
            </a:r>
            <a:endParaRPr lang="en-US" altLang="ja-JP" sz="1600" dirty="0">
              <a:latin typeface="Meiryo UI" panose="020B0604030504040204" pitchFamily="50" charset="-128"/>
              <a:ea typeface="Meiryo UI" panose="020B0604030504040204" pitchFamily="50" charset="-128"/>
            </a:endParaRPr>
          </a:p>
        </p:txBody>
      </p:sp>
      <p:sp>
        <p:nvSpPr>
          <p:cNvPr id="22" name="テキスト ボックス 21"/>
          <p:cNvSpPr txBox="1"/>
          <p:nvPr/>
        </p:nvSpPr>
        <p:spPr>
          <a:xfrm>
            <a:off x="5031014" y="6240332"/>
            <a:ext cx="4461341" cy="318924"/>
          </a:xfrm>
          <a:prstGeom prst="rect">
            <a:avLst/>
          </a:prstGeom>
          <a:noFill/>
          <a:ln>
            <a:noFill/>
          </a:ln>
        </p:spPr>
        <p:txBody>
          <a:bodyPr wrap="square" lIns="36000" tIns="36000" rIns="36000" bIns="36000" rtlCol="0">
            <a:spAutoFit/>
          </a:bodyPr>
          <a:lstStyle/>
          <a:p>
            <a:pPr fontAlgn="base">
              <a:spcBef>
                <a:spcPct val="0"/>
              </a:spcBef>
              <a:spcAft>
                <a:spcPct val="0"/>
              </a:spcAft>
            </a:pPr>
            <a:r>
              <a:rPr lang="ja-JP" altLang="en-US" sz="1600" dirty="0">
                <a:latin typeface="Meiryo UI" panose="020B0604030504040204" pitchFamily="50" charset="-128"/>
                <a:ea typeface="Meiryo UI" panose="020B0604030504040204" pitchFamily="50" charset="-128"/>
              </a:rPr>
              <a:t>④監督員に情報提供依頼を提出</a:t>
            </a:r>
            <a:endParaRPr lang="en-US" altLang="ja-JP" sz="1600" dirty="0">
              <a:latin typeface="Meiryo UI" panose="020B0604030504040204" pitchFamily="50" charset="-128"/>
              <a:ea typeface="Meiryo UI" panose="020B0604030504040204" pitchFamily="50" charset="-128"/>
            </a:endParaRPr>
          </a:p>
        </p:txBody>
      </p:sp>
      <p:pic>
        <p:nvPicPr>
          <p:cNvPr id="23" name="Picture 8">
            <a:extLst>
              <a:ext uri="{FF2B5EF4-FFF2-40B4-BE49-F238E27FC236}">
                <a16:creationId xmlns:a16="http://schemas.microsoft.com/office/drawing/2014/main" id="{C23E0DAA-2634-4EF1-8B11-CE6309D40B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42355" y="1347481"/>
            <a:ext cx="1173667" cy="1173667"/>
          </a:xfrm>
          <a:prstGeom prst="rect">
            <a:avLst/>
          </a:prstGeom>
          <a:noFill/>
          <a:extLst>
            <a:ext uri="{909E8E84-426E-40DD-AFC4-6F175D3DCCD1}">
              <a14:hiddenFill xmlns:a14="http://schemas.microsoft.com/office/drawing/2010/main">
                <a:solidFill>
                  <a:srgbClr val="FFFFFF"/>
                </a:solidFill>
              </a14:hiddenFill>
            </a:ext>
          </a:extLst>
        </p:spPr>
      </p:pic>
      <p:sp>
        <p:nvSpPr>
          <p:cNvPr id="24" name="右矢印 23"/>
          <p:cNvSpPr/>
          <p:nvPr/>
        </p:nvSpPr>
        <p:spPr>
          <a:xfrm>
            <a:off x="6332659" y="1543522"/>
            <a:ext cx="1407996" cy="514606"/>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nchorCtr="0"/>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依頼</a:t>
            </a:r>
          </a:p>
        </p:txBody>
      </p:sp>
      <p:pic>
        <p:nvPicPr>
          <p:cNvPr id="25" name="Picture 4">
            <a:extLst>
              <a:ext uri="{FF2B5EF4-FFF2-40B4-BE49-F238E27FC236}">
                <a16:creationId xmlns:a16="http://schemas.microsoft.com/office/drawing/2014/main" id="{5DFD35BE-E43D-4B74-BFD2-B47D489AC02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05398" y="1254663"/>
            <a:ext cx="1173600" cy="117360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グループ化 5"/>
          <p:cNvGrpSpPr>
            <a:grpSpLocks noChangeAspect="1"/>
          </p:cNvGrpSpPr>
          <p:nvPr/>
        </p:nvGrpSpPr>
        <p:grpSpPr>
          <a:xfrm>
            <a:off x="7566100" y="3074722"/>
            <a:ext cx="1716832" cy="1224000"/>
            <a:chOff x="6551789" y="3184471"/>
            <a:chExt cx="2402553" cy="1712879"/>
          </a:xfrm>
        </p:grpSpPr>
        <p:pic>
          <p:nvPicPr>
            <p:cNvPr id="37" name="Picture 6">
              <a:extLst>
                <a:ext uri="{FF2B5EF4-FFF2-40B4-BE49-F238E27FC236}">
                  <a16:creationId xmlns:a16="http://schemas.microsoft.com/office/drawing/2014/main" id="{DA0B4419-B266-4CB0-A923-E1442B1600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880387" y="3184471"/>
              <a:ext cx="1025632" cy="1025632"/>
            </a:xfrm>
            <a:prstGeom prst="rect">
              <a:avLst/>
            </a:prstGeom>
            <a:noFill/>
            <a:extLst>
              <a:ext uri="{909E8E84-426E-40DD-AFC4-6F175D3DCCD1}">
                <a14:hiddenFill xmlns:a14="http://schemas.microsoft.com/office/drawing/2010/main">
                  <a:solidFill>
                    <a:srgbClr val="FFFFFF"/>
                  </a:solidFill>
                </a14:hiddenFill>
              </a:ext>
            </a:extLst>
          </p:spPr>
        </p:pic>
        <p:pic>
          <p:nvPicPr>
            <p:cNvPr id="38" name="Picture 6">
              <a:extLst>
                <a:ext uri="{FF2B5EF4-FFF2-40B4-BE49-F238E27FC236}">
                  <a16:creationId xmlns:a16="http://schemas.microsoft.com/office/drawing/2014/main" id="{DA0B4419-B266-4CB0-A923-E1442B1600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241421" y="3871718"/>
              <a:ext cx="1025632" cy="1025632"/>
            </a:xfrm>
            <a:prstGeom prst="rect">
              <a:avLst/>
            </a:prstGeom>
            <a:noFill/>
            <a:extLst>
              <a:ext uri="{909E8E84-426E-40DD-AFC4-6F175D3DCCD1}">
                <a14:hiddenFill xmlns:a14="http://schemas.microsoft.com/office/drawing/2010/main">
                  <a:solidFill>
                    <a:srgbClr val="FFFFFF"/>
                  </a:solidFill>
                </a14:hiddenFill>
              </a:ext>
            </a:extLst>
          </p:spPr>
        </p:pic>
        <p:pic>
          <p:nvPicPr>
            <p:cNvPr id="39" name="Picture 6">
              <a:extLst>
                <a:ext uri="{FF2B5EF4-FFF2-40B4-BE49-F238E27FC236}">
                  <a16:creationId xmlns:a16="http://schemas.microsoft.com/office/drawing/2014/main" id="{DA0B4419-B266-4CB0-A923-E1442B1600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551789" y="3846235"/>
              <a:ext cx="1025632" cy="1025632"/>
            </a:xfrm>
            <a:prstGeom prst="rect">
              <a:avLst/>
            </a:prstGeom>
            <a:noFill/>
            <a:extLst>
              <a:ext uri="{909E8E84-426E-40DD-AFC4-6F175D3DCCD1}">
                <a14:hiddenFill xmlns:a14="http://schemas.microsoft.com/office/drawing/2010/main">
                  <a:solidFill>
                    <a:srgbClr val="FFFFFF"/>
                  </a:solidFill>
                </a14:hiddenFill>
              </a:ext>
            </a:extLst>
          </p:spPr>
        </p:pic>
        <p:pic>
          <p:nvPicPr>
            <p:cNvPr id="40" name="Picture 6">
              <a:extLst>
                <a:ext uri="{FF2B5EF4-FFF2-40B4-BE49-F238E27FC236}">
                  <a16:creationId xmlns:a16="http://schemas.microsoft.com/office/drawing/2014/main" id="{DA0B4419-B266-4CB0-A923-E1442B1600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28710" y="3871718"/>
              <a:ext cx="1025632" cy="1025632"/>
            </a:xfrm>
            <a:prstGeom prst="rect">
              <a:avLst/>
            </a:prstGeom>
            <a:noFill/>
            <a:extLst>
              <a:ext uri="{909E8E84-426E-40DD-AFC4-6F175D3DCCD1}">
                <a14:hiddenFill xmlns:a14="http://schemas.microsoft.com/office/drawing/2010/main">
                  <a:solidFill>
                    <a:srgbClr val="FFFFFF"/>
                  </a:solidFill>
                </a14:hiddenFill>
              </a:ext>
            </a:extLst>
          </p:spPr>
        </p:pic>
        <p:pic>
          <p:nvPicPr>
            <p:cNvPr id="41" name="Picture 6">
              <a:extLst>
                <a:ext uri="{FF2B5EF4-FFF2-40B4-BE49-F238E27FC236}">
                  <a16:creationId xmlns:a16="http://schemas.microsoft.com/office/drawing/2014/main" id="{DA0B4419-B266-4CB0-A923-E1442B16006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571508" y="3186073"/>
              <a:ext cx="1025632" cy="1025632"/>
            </a:xfrm>
            <a:prstGeom prst="rect">
              <a:avLst/>
            </a:prstGeom>
            <a:noFill/>
            <a:extLst>
              <a:ext uri="{909E8E84-426E-40DD-AFC4-6F175D3DCCD1}">
                <a14:hiddenFill xmlns:a14="http://schemas.microsoft.com/office/drawing/2010/main">
                  <a:solidFill>
                    <a:srgbClr val="FFFFFF"/>
                  </a:solidFill>
                </a14:hiddenFill>
              </a:ext>
            </a:extLst>
          </p:spPr>
        </p:pic>
      </p:grpSp>
      <p:pic>
        <p:nvPicPr>
          <p:cNvPr id="42" name="Picture 4">
            <a:extLst>
              <a:ext uri="{FF2B5EF4-FFF2-40B4-BE49-F238E27FC236}">
                <a16:creationId xmlns:a16="http://schemas.microsoft.com/office/drawing/2014/main" id="{5DFD35BE-E43D-4B74-BFD2-B47D489AC02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27763" y="3100434"/>
            <a:ext cx="1173600" cy="1173600"/>
          </a:xfrm>
          <a:prstGeom prst="rect">
            <a:avLst/>
          </a:prstGeom>
          <a:noFill/>
          <a:extLst>
            <a:ext uri="{909E8E84-426E-40DD-AFC4-6F175D3DCCD1}">
              <a14:hiddenFill xmlns:a14="http://schemas.microsoft.com/office/drawing/2010/main">
                <a:solidFill>
                  <a:srgbClr val="FFFFFF"/>
                </a:solidFill>
              </a14:hiddenFill>
            </a:ext>
          </a:extLst>
        </p:spPr>
      </p:pic>
      <p:pic>
        <p:nvPicPr>
          <p:cNvPr id="44" name="Picture 6">
            <a:extLst>
              <a:ext uri="{FF2B5EF4-FFF2-40B4-BE49-F238E27FC236}">
                <a16:creationId xmlns:a16="http://schemas.microsoft.com/office/drawing/2014/main" id="{DA0B4419-B266-4CB0-A923-E1442B160061}"/>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91401" y="5024462"/>
            <a:ext cx="989772" cy="989772"/>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8">
            <a:extLst>
              <a:ext uri="{FF2B5EF4-FFF2-40B4-BE49-F238E27FC236}">
                <a16:creationId xmlns:a16="http://schemas.microsoft.com/office/drawing/2014/main" id="{C23E0DAA-2634-4EF1-8B11-CE6309D40BA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072909" y="4932515"/>
            <a:ext cx="1173667" cy="1173667"/>
          </a:xfrm>
          <a:prstGeom prst="rect">
            <a:avLst/>
          </a:prstGeom>
          <a:noFill/>
          <a:extLst>
            <a:ext uri="{909E8E84-426E-40DD-AFC4-6F175D3DCCD1}">
              <a14:hiddenFill xmlns:a14="http://schemas.microsoft.com/office/drawing/2010/main">
                <a:solidFill>
                  <a:srgbClr val="FFFFFF"/>
                </a:solidFill>
              </a14:hiddenFill>
            </a:ext>
          </a:extLst>
        </p:spPr>
      </p:pic>
      <p:sp>
        <p:nvSpPr>
          <p:cNvPr id="49" name="右矢印 48"/>
          <p:cNvSpPr/>
          <p:nvPr/>
        </p:nvSpPr>
        <p:spPr>
          <a:xfrm>
            <a:off x="6321046" y="3356587"/>
            <a:ext cx="1407996" cy="514606"/>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nchorCtr="0"/>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伝達</a:t>
            </a:r>
          </a:p>
        </p:txBody>
      </p:sp>
      <p:sp>
        <p:nvSpPr>
          <p:cNvPr id="50" name="右矢印 49"/>
          <p:cNvSpPr/>
          <p:nvPr/>
        </p:nvSpPr>
        <p:spPr>
          <a:xfrm flipH="1">
            <a:off x="6324249" y="5230956"/>
            <a:ext cx="1407996" cy="514606"/>
          </a:xfrm>
          <a:prstGeom prst="rightArrow">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lIns="36000" tIns="36000" rIns="36000" bIns="36000" rtlCol="0" anchor="ctr" anchorCtr="0"/>
          <a:lstStyle/>
          <a:p>
            <a:pPr algn="ctr"/>
            <a:r>
              <a:rPr kumimoji="1" lang="ja-JP" altLang="en-US" sz="1600" dirty="0">
                <a:solidFill>
                  <a:schemeClr val="tx1"/>
                </a:solidFill>
                <a:latin typeface="HGPｺﾞｼｯｸE" panose="020B0900000000000000" pitchFamily="50" charset="-128"/>
                <a:ea typeface="HGPｺﾞｼｯｸE" panose="020B0900000000000000" pitchFamily="50" charset="-128"/>
              </a:rPr>
              <a:t>連絡・交渉</a:t>
            </a:r>
          </a:p>
        </p:txBody>
      </p:sp>
      <p:sp>
        <p:nvSpPr>
          <p:cNvPr id="51" name="テキスト ボックス 50">
            <a:extLst>
              <a:ext uri="{FF2B5EF4-FFF2-40B4-BE49-F238E27FC236}">
                <a16:creationId xmlns:a16="http://schemas.microsoft.com/office/drawing/2014/main" id="{1331D749-822C-4095-A324-5E4E5E2269D9}"/>
              </a:ext>
            </a:extLst>
          </p:cNvPr>
          <p:cNvSpPr txBox="1"/>
          <p:nvPr/>
        </p:nvSpPr>
        <p:spPr>
          <a:xfrm>
            <a:off x="8612649" y="1982287"/>
            <a:ext cx="954107" cy="276999"/>
          </a:xfrm>
          <a:prstGeom prst="rect">
            <a:avLst/>
          </a:prstGeom>
          <a:noFill/>
        </p:spPr>
        <p:txBody>
          <a:bodyPr wrap="none" rtlCol="0">
            <a:spAutoFit/>
          </a:bodyPr>
          <a:lstStyle/>
          <a:p>
            <a:r>
              <a:rPr lang="ja-JP" altLang="en-US" sz="1200" dirty="0">
                <a:solidFill>
                  <a:schemeClr val="tx2">
                    <a:lumMod val="50000"/>
                  </a:schemeClr>
                </a:solidFill>
                <a:latin typeface="Meiryo UI" panose="020B0604030504040204" pitchFamily="50" charset="-128"/>
                <a:ea typeface="Meiryo UI" panose="020B0604030504040204" pitchFamily="50" charset="-128"/>
              </a:rPr>
              <a:t>警備業協会</a:t>
            </a:r>
            <a:endParaRPr kumimoji="1" lang="ja-JP" altLang="en-US" sz="1200" dirty="0">
              <a:solidFill>
                <a:schemeClr val="tx2">
                  <a:lumMod val="50000"/>
                </a:schemeClr>
              </a:solidFill>
              <a:latin typeface="Meiryo UI" panose="020B0604030504040204" pitchFamily="50" charset="-128"/>
              <a:ea typeface="Meiryo UI" panose="020B0604030504040204" pitchFamily="50" charset="-128"/>
            </a:endParaRPr>
          </a:p>
        </p:txBody>
      </p:sp>
      <p:sp>
        <p:nvSpPr>
          <p:cNvPr id="52" name="テキスト ボックス 51">
            <a:extLst>
              <a:ext uri="{FF2B5EF4-FFF2-40B4-BE49-F238E27FC236}">
                <a16:creationId xmlns:a16="http://schemas.microsoft.com/office/drawing/2014/main" id="{1331D749-822C-4095-A324-5E4E5E2269D9}"/>
              </a:ext>
            </a:extLst>
          </p:cNvPr>
          <p:cNvSpPr txBox="1"/>
          <p:nvPr/>
        </p:nvSpPr>
        <p:spPr>
          <a:xfrm>
            <a:off x="5846823" y="1953062"/>
            <a:ext cx="800219" cy="276999"/>
          </a:xfrm>
          <a:prstGeom prst="rect">
            <a:avLst/>
          </a:prstGeom>
          <a:noFill/>
        </p:spPr>
        <p:txBody>
          <a:bodyPr wrap="none" rtlCol="0">
            <a:spAutoFit/>
          </a:bodyPr>
          <a:lstStyle/>
          <a:p>
            <a:r>
              <a:rPr kumimoji="1" lang="ja-JP" altLang="en-US" sz="1200" dirty="0">
                <a:solidFill>
                  <a:schemeClr val="tx2">
                    <a:lumMod val="50000"/>
                  </a:schemeClr>
                </a:solidFill>
                <a:latin typeface="Meiryo UI" panose="020B0604030504040204" pitchFamily="50" charset="-128"/>
                <a:ea typeface="Meiryo UI" panose="020B0604030504040204" pitchFamily="50" charset="-128"/>
              </a:rPr>
              <a:t>施工業者</a:t>
            </a:r>
          </a:p>
        </p:txBody>
      </p:sp>
      <p:sp>
        <p:nvSpPr>
          <p:cNvPr id="53" name="テキスト ボックス 52">
            <a:extLst>
              <a:ext uri="{FF2B5EF4-FFF2-40B4-BE49-F238E27FC236}">
                <a16:creationId xmlns:a16="http://schemas.microsoft.com/office/drawing/2014/main" id="{1331D749-822C-4095-A324-5E4E5E2269D9}"/>
              </a:ext>
            </a:extLst>
          </p:cNvPr>
          <p:cNvSpPr txBox="1"/>
          <p:nvPr/>
        </p:nvSpPr>
        <p:spPr>
          <a:xfrm>
            <a:off x="5769878" y="3910466"/>
            <a:ext cx="954107" cy="276999"/>
          </a:xfrm>
          <a:prstGeom prst="rect">
            <a:avLst/>
          </a:prstGeom>
          <a:noFill/>
        </p:spPr>
        <p:txBody>
          <a:bodyPr wrap="none" rtlCol="0">
            <a:spAutoFit/>
          </a:bodyPr>
          <a:lstStyle/>
          <a:p>
            <a:r>
              <a:rPr lang="ja-JP" altLang="en-US" sz="1200" dirty="0">
                <a:solidFill>
                  <a:schemeClr val="tx2">
                    <a:lumMod val="50000"/>
                  </a:schemeClr>
                </a:solidFill>
                <a:latin typeface="Meiryo UI" panose="020B0604030504040204" pitchFamily="50" charset="-128"/>
                <a:ea typeface="Meiryo UI" panose="020B0604030504040204" pitchFamily="50" charset="-128"/>
              </a:rPr>
              <a:t>警備業協会</a:t>
            </a:r>
            <a:endParaRPr kumimoji="1" lang="ja-JP" altLang="en-US" sz="1200" dirty="0">
              <a:solidFill>
                <a:schemeClr val="tx2">
                  <a:lumMod val="50000"/>
                </a:schemeClr>
              </a:solidFill>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1331D749-822C-4095-A324-5E4E5E2269D9}"/>
              </a:ext>
            </a:extLst>
          </p:cNvPr>
          <p:cNvSpPr txBox="1"/>
          <p:nvPr/>
        </p:nvSpPr>
        <p:spPr>
          <a:xfrm>
            <a:off x="7825929" y="4128938"/>
            <a:ext cx="1415772" cy="276999"/>
          </a:xfrm>
          <a:prstGeom prst="rect">
            <a:avLst/>
          </a:prstGeom>
          <a:noFill/>
        </p:spPr>
        <p:txBody>
          <a:bodyPr wrap="none" rtlCol="0">
            <a:spAutoFit/>
          </a:bodyPr>
          <a:lstStyle/>
          <a:p>
            <a:r>
              <a:rPr kumimoji="1" lang="ja-JP" altLang="en-US" sz="1200" dirty="0">
                <a:solidFill>
                  <a:schemeClr val="tx2">
                    <a:lumMod val="50000"/>
                  </a:schemeClr>
                </a:solidFill>
                <a:latin typeface="Meiryo UI" panose="020B0604030504040204" pitchFamily="50" charset="-128"/>
                <a:ea typeface="Meiryo UI" panose="020B0604030504040204" pitchFamily="50" charset="-128"/>
              </a:rPr>
              <a:t>警備会社</a:t>
            </a:r>
            <a:r>
              <a:rPr kumimoji="1" lang="en-US" altLang="ja-JP" sz="1200" dirty="0">
                <a:solidFill>
                  <a:schemeClr val="tx2">
                    <a:lumMod val="50000"/>
                  </a:schemeClr>
                </a:solidFill>
                <a:latin typeface="Meiryo UI" panose="020B0604030504040204" pitchFamily="50" charset="-128"/>
                <a:ea typeface="Meiryo UI" panose="020B0604030504040204" pitchFamily="50" charset="-128"/>
              </a:rPr>
              <a:t>【</a:t>
            </a:r>
            <a:r>
              <a:rPr kumimoji="1" lang="ja-JP" altLang="en-US" sz="1200" dirty="0">
                <a:solidFill>
                  <a:schemeClr val="tx2">
                    <a:lumMod val="50000"/>
                  </a:schemeClr>
                </a:solidFill>
                <a:latin typeface="Meiryo UI" panose="020B0604030504040204" pitchFamily="50" charset="-128"/>
                <a:ea typeface="Meiryo UI" panose="020B0604030504040204" pitchFamily="50" charset="-128"/>
              </a:rPr>
              <a:t>協会員</a:t>
            </a:r>
            <a:r>
              <a:rPr kumimoji="1" lang="en-US" altLang="ja-JP" sz="1200" dirty="0">
                <a:solidFill>
                  <a:schemeClr val="tx2">
                    <a:lumMod val="50000"/>
                  </a:schemeClr>
                </a:solidFill>
                <a:latin typeface="Meiryo UI" panose="020B0604030504040204" pitchFamily="50" charset="-128"/>
                <a:ea typeface="Meiryo UI" panose="020B0604030504040204" pitchFamily="50" charset="-128"/>
              </a:rPr>
              <a:t>】</a:t>
            </a:r>
            <a:endParaRPr kumimoji="1" lang="ja-JP" altLang="en-US" sz="1200" dirty="0">
              <a:solidFill>
                <a:schemeClr val="tx2">
                  <a:lumMod val="50000"/>
                </a:schemeClr>
              </a:solidFill>
              <a:latin typeface="Meiryo UI" panose="020B0604030504040204" pitchFamily="50" charset="-128"/>
              <a:ea typeface="Meiryo UI" panose="020B0604030504040204" pitchFamily="50" charset="-128"/>
            </a:endParaRPr>
          </a:p>
        </p:txBody>
      </p:sp>
      <p:sp>
        <p:nvSpPr>
          <p:cNvPr id="55" name="テキスト ボックス 54">
            <a:extLst>
              <a:ext uri="{FF2B5EF4-FFF2-40B4-BE49-F238E27FC236}">
                <a16:creationId xmlns:a16="http://schemas.microsoft.com/office/drawing/2014/main" id="{1331D749-822C-4095-A324-5E4E5E2269D9}"/>
              </a:ext>
            </a:extLst>
          </p:cNvPr>
          <p:cNvSpPr txBox="1"/>
          <p:nvPr/>
        </p:nvSpPr>
        <p:spPr>
          <a:xfrm>
            <a:off x="5930159" y="5707642"/>
            <a:ext cx="800219" cy="276999"/>
          </a:xfrm>
          <a:prstGeom prst="rect">
            <a:avLst/>
          </a:prstGeom>
          <a:noFill/>
        </p:spPr>
        <p:txBody>
          <a:bodyPr wrap="none" rtlCol="0">
            <a:spAutoFit/>
          </a:bodyPr>
          <a:lstStyle/>
          <a:p>
            <a:r>
              <a:rPr kumimoji="1" lang="ja-JP" altLang="en-US" sz="1200" dirty="0">
                <a:solidFill>
                  <a:schemeClr val="tx2">
                    <a:lumMod val="50000"/>
                  </a:schemeClr>
                </a:solidFill>
                <a:latin typeface="Meiryo UI" panose="020B0604030504040204" pitchFamily="50" charset="-128"/>
                <a:ea typeface="Meiryo UI" panose="020B0604030504040204" pitchFamily="50" charset="-128"/>
              </a:rPr>
              <a:t>施工業者</a:t>
            </a:r>
          </a:p>
        </p:txBody>
      </p:sp>
      <p:sp>
        <p:nvSpPr>
          <p:cNvPr id="56" name="テキスト ボックス 55">
            <a:extLst>
              <a:ext uri="{FF2B5EF4-FFF2-40B4-BE49-F238E27FC236}">
                <a16:creationId xmlns:a16="http://schemas.microsoft.com/office/drawing/2014/main" id="{1331D749-822C-4095-A324-5E4E5E2269D9}"/>
              </a:ext>
            </a:extLst>
          </p:cNvPr>
          <p:cNvSpPr txBox="1"/>
          <p:nvPr/>
        </p:nvSpPr>
        <p:spPr>
          <a:xfrm>
            <a:off x="8366079" y="5654827"/>
            <a:ext cx="1415772" cy="276999"/>
          </a:xfrm>
          <a:prstGeom prst="rect">
            <a:avLst/>
          </a:prstGeom>
          <a:noFill/>
        </p:spPr>
        <p:txBody>
          <a:bodyPr wrap="none" rtlCol="0">
            <a:spAutoFit/>
          </a:bodyPr>
          <a:lstStyle/>
          <a:p>
            <a:r>
              <a:rPr kumimoji="1" lang="ja-JP" altLang="en-US" sz="1200" dirty="0">
                <a:solidFill>
                  <a:schemeClr val="tx2">
                    <a:lumMod val="50000"/>
                  </a:schemeClr>
                </a:solidFill>
                <a:latin typeface="Meiryo UI" panose="020B0604030504040204" pitchFamily="50" charset="-128"/>
                <a:ea typeface="Meiryo UI" panose="020B0604030504040204" pitchFamily="50" charset="-128"/>
              </a:rPr>
              <a:t>警備会社</a:t>
            </a:r>
            <a:r>
              <a:rPr kumimoji="1" lang="en-US" altLang="ja-JP" sz="1200" dirty="0">
                <a:solidFill>
                  <a:schemeClr val="tx2">
                    <a:lumMod val="50000"/>
                  </a:schemeClr>
                </a:solidFill>
                <a:latin typeface="Meiryo UI" panose="020B0604030504040204" pitchFamily="50" charset="-128"/>
                <a:ea typeface="Meiryo UI" panose="020B0604030504040204" pitchFamily="50" charset="-128"/>
              </a:rPr>
              <a:t>【</a:t>
            </a:r>
            <a:r>
              <a:rPr kumimoji="1" lang="ja-JP" altLang="en-US" sz="1200" dirty="0">
                <a:solidFill>
                  <a:schemeClr val="tx2">
                    <a:lumMod val="50000"/>
                  </a:schemeClr>
                </a:solidFill>
                <a:latin typeface="Meiryo UI" panose="020B0604030504040204" pitchFamily="50" charset="-128"/>
                <a:ea typeface="Meiryo UI" panose="020B0604030504040204" pitchFamily="50" charset="-128"/>
              </a:rPr>
              <a:t>協会員</a:t>
            </a:r>
            <a:r>
              <a:rPr kumimoji="1" lang="en-US" altLang="ja-JP" sz="1200" dirty="0">
                <a:solidFill>
                  <a:schemeClr val="tx2">
                    <a:lumMod val="50000"/>
                  </a:schemeClr>
                </a:solidFill>
                <a:latin typeface="Meiryo UI" panose="020B0604030504040204" pitchFamily="50" charset="-128"/>
                <a:ea typeface="Meiryo UI" panose="020B0604030504040204" pitchFamily="50" charset="-128"/>
              </a:rPr>
              <a:t>】</a:t>
            </a:r>
            <a:endParaRPr kumimoji="1" lang="ja-JP" altLang="en-US" sz="1200" dirty="0">
              <a:solidFill>
                <a:schemeClr val="tx2">
                  <a:lumMod val="50000"/>
                </a:schemeClr>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29937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正方形/長方形 152"/>
          <p:cNvSpPr/>
          <p:nvPr/>
        </p:nvSpPr>
        <p:spPr>
          <a:xfrm>
            <a:off x="2807706" y="716168"/>
            <a:ext cx="2133629" cy="2559082"/>
          </a:xfrm>
          <a:prstGeom prst="rect">
            <a:avLst/>
          </a:prstGeom>
          <a:solidFill>
            <a:srgbClr val="FF9999">
              <a:alpha val="40000"/>
            </a:srgbClr>
          </a:solidFill>
          <a:ln w="38100" cap="flat" cmpd="sng" algn="ctr">
            <a:noFill/>
            <a:prstDash val="solid"/>
          </a:ln>
          <a:effectLst/>
        </p:spPr>
        <p:txBody>
          <a:bodyPr rtlCol="0" anchor="ctr"/>
          <a:lstStyle/>
          <a:p>
            <a:pPr algn="ctr" defTabSz="514350" fontAlgn="base">
              <a:spcBef>
                <a:spcPct val="50000"/>
              </a:spcBef>
              <a:spcAft>
                <a:spcPct val="0"/>
              </a:spcAft>
              <a:defRPr/>
            </a:pPr>
            <a:endParaRPr lang="ja-JP" altLang="en-US" sz="1013" kern="0" dirty="0">
              <a:solidFill>
                <a:prstClr val="black"/>
              </a:solidFill>
              <a:latin typeface="Calibri"/>
              <a:ea typeface="ＭＳ Ｐゴシック" panose="020B0600070205080204" pitchFamily="50" charset="-128"/>
            </a:endParaRPr>
          </a:p>
        </p:txBody>
      </p:sp>
      <p:sp>
        <p:nvSpPr>
          <p:cNvPr id="154" name="正方形/長方形 153"/>
          <p:cNvSpPr/>
          <p:nvPr/>
        </p:nvSpPr>
        <p:spPr>
          <a:xfrm>
            <a:off x="2823196" y="2017920"/>
            <a:ext cx="1346400" cy="1245249"/>
          </a:xfrm>
          <a:prstGeom prst="rect">
            <a:avLst/>
          </a:prstGeom>
          <a:solidFill>
            <a:schemeClr val="accent5">
              <a:lumMod val="20000"/>
              <a:lumOff val="80000"/>
            </a:schemeClr>
          </a:solidFill>
          <a:ln w="15875" cap="flat" cmpd="sng" algn="ctr">
            <a:solidFill>
              <a:srgbClr val="0000FF"/>
            </a:solidFill>
            <a:prstDash val="sysDash"/>
          </a:ln>
          <a:effectLst/>
        </p:spPr>
        <p:txBody>
          <a:bodyPr rtlCol="0" anchor="ctr"/>
          <a:lstStyle/>
          <a:p>
            <a:pPr algn="ctr" defTabSz="514350" fontAlgn="base">
              <a:spcBef>
                <a:spcPct val="50000"/>
              </a:spcBef>
              <a:spcAft>
                <a:spcPct val="0"/>
              </a:spcAft>
              <a:defRPr/>
            </a:pPr>
            <a:endParaRPr lang="ja-JP" altLang="en-US" sz="1013" kern="0" dirty="0">
              <a:solidFill>
                <a:prstClr val="white"/>
              </a:solidFill>
              <a:latin typeface="Calibri"/>
              <a:ea typeface="ＭＳ Ｐゴシック" panose="020B0600070205080204" pitchFamily="50" charset="-128"/>
            </a:endParaRPr>
          </a:p>
        </p:txBody>
      </p:sp>
      <p:sp>
        <p:nvSpPr>
          <p:cNvPr id="160" name="正方形/長方形 159"/>
          <p:cNvSpPr/>
          <p:nvPr/>
        </p:nvSpPr>
        <p:spPr>
          <a:xfrm>
            <a:off x="672231" y="720710"/>
            <a:ext cx="2136023" cy="2564666"/>
          </a:xfrm>
          <a:prstGeom prst="rect">
            <a:avLst/>
          </a:prstGeom>
          <a:solidFill>
            <a:srgbClr val="FF9999">
              <a:alpha val="40000"/>
            </a:srgbClr>
          </a:solidFill>
          <a:ln w="38100" cap="flat" cmpd="sng" algn="ctr">
            <a:noFill/>
            <a:prstDash val="solid"/>
          </a:ln>
          <a:effectLst/>
        </p:spPr>
        <p:txBody>
          <a:bodyPr rtlCol="0" anchor="ctr"/>
          <a:lstStyle/>
          <a:p>
            <a:pPr algn="ctr" defTabSz="514350" fontAlgn="base">
              <a:spcBef>
                <a:spcPct val="50000"/>
              </a:spcBef>
              <a:spcAft>
                <a:spcPct val="0"/>
              </a:spcAft>
              <a:defRPr/>
            </a:pPr>
            <a:endParaRPr lang="ja-JP" altLang="en-US" sz="1013" kern="0" dirty="0">
              <a:solidFill>
                <a:prstClr val="black"/>
              </a:solidFill>
              <a:latin typeface="Calibri"/>
              <a:ea typeface="ＭＳ Ｐゴシック" panose="020B0600070205080204" pitchFamily="50" charset="-128"/>
            </a:endParaRPr>
          </a:p>
        </p:txBody>
      </p:sp>
      <p:sp>
        <p:nvSpPr>
          <p:cNvPr id="164" name="テキスト ボックス 163"/>
          <p:cNvSpPr txBox="1"/>
          <p:nvPr/>
        </p:nvSpPr>
        <p:spPr>
          <a:xfrm>
            <a:off x="488504" y="485537"/>
            <a:ext cx="1052800" cy="276999"/>
          </a:xfrm>
          <a:prstGeom prst="rect">
            <a:avLst/>
          </a:prstGeom>
          <a:noFill/>
        </p:spPr>
        <p:txBody>
          <a:bodyPr wrap="square" rtlCol="0">
            <a:spAutoFit/>
          </a:bodyPr>
          <a:lstStyle/>
          <a:p>
            <a:pPr algn="ctr" fontAlgn="base">
              <a:spcBef>
                <a:spcPct val="50000"/>
              </a:spcBef>
              <a:spcAft>
                <a:spcPct val="0"/>
              </a:spcAft>
            </a:pPr>
            <a:r>
              <a:rPr lang="ja-JP" altLang="en-US" sz="1200" dirty="0">
                <a:solidFill>
                  <a:prstClr val="black"/>
                </a:solidFill>
                <a:latin typeface="Meiryo UI" panose="020B0604030504040204" pitchFamily="50" charset="-128"/>
                <a:ea typeface="Meiryo UI" panose="020B0604030504040204" pitchFamily="50" charset="-128"/>
              </a:rPr>
              <a:t>指定路線</a:t>
            </a:r>
          </a:p>
        </p:txBody>
      </p:sp>
      <p:sp>
        <p:nvSpPr>
          <p:cNvPr id="172" name="テキスト ボックス 171"/>
          <p:cNvSpPr txBox="1"/>
          <p:nvPr/>
        </p:nvSpPr>
        <p:spPr>
          <a:xfrm>
            <a:off x="2848690" y="960508"/>
            <a:ext cx="259253" cy="246221"/>
          </a:xfrm>
          <a:prstGeom prst="rect">
            <a:avLst/>
          </a:prstGeom>
          <a:noFill/>
        </p:spPr>
        <p:txBody>
          <a:bodyPr wrap="square" rtlCol="0">
            <a:spAutoFit/>
          </a:bodyPr>
          <a:lstStyle/>
          <a:p>
            <a:pPr algn="ctr"/>
            <a:r>
              <a:rPr lang="ja-JP" altLang="en-US" sz="1000" b="1" dirty="0">
                <a:solidFill>
                  <a:srgbClr val="FF0000"/>
                </a:solidFill>
                <a:latin typeface="Meiryo UI" panose="020B0604030504040204" pitchFamily="50" charset="-128"/>
                <a:ea typeface="Meiryo UI" panose="020B0604030504040204" pitchFamily="50" charset="-128"/>
              </a:rPr>
              <a:t>①</a:t>
            </a:r>
          </a:p>
        </p:txBody>
      </p:sp>
      <p:sp>
        <p:nvSpPr>
          <p:cNvPr id="173" name="テキスト ボックス 172"/>
          <p:cNvSpPr txBox="1"/>
          <p:nvPr/>
        </p:nvSpPr>
        <p:spPr>
          <a:xfrm>
            <a:off x="2844337" y="2137668"/>
            <a:ext cx="259253" cy="246221"/>
          </a:xfrm>
          <a:prstGeom prst="rect">
            <a:avLst/>
          </a:prstGeom>
          <a:noFill/>
        </p:spPr>
        <p:txBody>
          <a:bodyPr wrap="square" rtlCol="0">
            <a:spAutoFit/>
          </a:bodyPr>
          <a:lstStyle/>
          <a:p>
            <a:pPr algn="ctr"/>
            <a:r>
              <a:rPr lang="ja-JP" altLang="en-US" sz="1000" b="1" dirty="0">
                <a:solidFill>
                  <a:srgbClr val="0000FF"/>
                </a:solidFill>
                <a:latin typeface="Meiryo UI" panose="020B0604030504040204" pitchFamily="50" charset="-128"/>
                <a:ea typeface="Meiryo UI" panose="020B0604030504040204" pitchFamily="50" charset="-128"/>
              </a:rPr>
              <a:t>②</a:t>
            </a:r>
          </a:p>
        </p:txBody>
      </p:sp>
      <p:sp>
        <p:nvSpPr>
          <p:cNvPr id="183" name="正方形/長方形 182"/>
          <p:cNvSpPr/>
          <p:nvPr/>
        </p:nvSpPr>
        <p:spPr>
          <a:xfrm>
            <a:off x="672232" y="720710"/>
            <a:ext cx="4269651" cy="2564666"/>
          </a:xfrm>
          <a:prstGeom prst="rect">
            <a:avLst/>
          </a:prstGeom>
          <a:noFill/>
          <a:ln w="19050" cap="flat" cmpd="sng" algn="ctr">
            <a:solidFill>
              <a:sysClr val="windowText" lastClr="000000"/>
            </a:solidFill>
            <a:prstDash val="solid"/>
          </a:ln>
          <a:effectLst/>
        </p:spPr>
        <p:txBody>
          <a:bodyPr rtlCol="0" anchor="ctr"/>
          <a:lstStyle/>
          <a:p>
            <a:pPr algn="ctr" defTabSz="514350" fontAlgn="base">
              <a:spcBef>
                <a:spcPct val="50000"/>
              </a:spcBef>
              <a:spcAft>
                <a:spcPct val="0"/>
              </a:spcAft>
              <a:defRPr/>
            </a:pPr>
            <a:endParaRPr lang="ja-JP" altLang="en-US" sz="1013" kern="0" dirty="0">
              <a:solidFill>
                <a:prstClr val="black"/>
              </a:solidFill>
              <a:latin typeface="Calibri"/>
              <a:ea typeface="ＭＳ Ｐゴシック" panose="020B0600070205080204" pitchFamily="50" charset="-128"/>
            </a:endParaRPr>
          </a:p>
        </p:txBody>
      </p:sp>
      <p:sp>
        <p:nvSpPr>
          <p:cNvPr id="161" name="正方形/長方形 160"/>
          <p:cNvSpPr/>
          <p:nvPr/>
        </p:nvSpPr>
        <p:spPr>
          <a:xfrm>
            <a:off x="4194846" y="731947"/>
            <a:ext cx="720000" cy="2532415"/>
          </a:xfrm>
          <a:prstGeom prst="rect">
            <a:avLst/>
          </a:prstGeom>
          <a:solidFill>
            <a:schemeClr val="accent5">
              <a:lumMod val="20000"/>
              <a:lumOff val="80000"/>
            </a:schemeClr>
          </a:solidFill>
          <a:ln w="15875" cap="flat" cmpd="sng" algn="ctr">
            <a:solidFill>
              <a:srgbClr val="0000FF"/>
            </a:solidFill>
            <a:prstDash val="sysDash"/>
          </a:ln>
          <a:effectLst/>
        </p:spPr>
        <p:txBody>
          <a:bodyPr rtlCol="0" anchor="ctr"/>
          <a:lstStyle/>
          <a:p>
            <a:pPr algn="ctr" defTabSz="514350" fontAlgn="base">
              <a:spcBef>
                <a:spcPct val="50000"/>
              </a:spcBef>
              <a:spcAft>
                <a:spcPct val="0"/>
              </a:spcAft>
              <a:defRPr/>
            </a:pPr>
            <a:endParaRPr lang="ja-JP" altLang="en-US" sz="1013" kern="0" dirty="0">
              <a:solidFill>
                <a:prstClr val="white"/>
              </a:solidFill>
              <a:latin typeface="Calibri"/>
              <a:ea typeface="ＭＳ Ｐゴシック" panose="020B0600070205080204" pitchFamily="50" charset="-128"/>
            </a:endParaRPr>
          </a:p>
        </p:txBody>
      </p:sp>
      <p:sp>
        <p:nvSpPr>
          <p:cNvPr id="174" name="テキスト ボックス 173"/>
          <p:cNvSpPr txBox="1"/>
          <p:nvPr/>
        </p:nvSpPr>
        <p:spPr>
          <a:xfrm>
            <a:off x="4221398" y="956312"/>
            <a:ext cx="259253" cy="246221"/>
          </a:xfrm>
          <a:prstGeom prst="rect">
            <a:avLst/>
          </a:prstGeom>
          <a:noFill/>
        </p:spPr>
        <p:txBody>
          <a:bodyPr wrap="square" rtlCol="0">
            <a:spAutoFit/>
          </a:bodyPr>
          <a:lstStyle/>
          <a:p>
            <a:pPr algn="ctr"/>
            <a:r>
              <a:rPr lang="ja-JP" altLang="en-US" sz="1000" b="1" dirty="0">
                <a:solidFill>
                  <a:srgbClr val="0000FF"/>
                </a:solidFill>
                <a:latin typeface="Meiryo UI" panose="020B0604030504040204" pitchFamily="50" charset="-128"/>
                <a:ea typeface="Meiryo UI" panose="020B0604030504040204" pitchFamily="50" charset="-128"/>
              </a:rPr>
              <a:t>③</a:t>
            </a:r>
          </a:p>
        </p:txBody>
      </p:sp>
      <p:sp>
        <p:nvSpPr>
          <p:cNvPr id="222" name="正方形/長方形 221"/>
          <p:cNvSpPr/>
          <p:nvPr/>
        </p:nvSpPr>
        <p:spPr>
          <a:xfrm>
            <a:off x="7257941" y="5513030"/>
            <a:ext cx="1930663" cy="11956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23" name="正方形/長方形 222"/>
          <p:cNvSpPr/>
          <p:nvPr/>
        </p:nvSpPr>
        <p:spPr>
          <a:xfrm>
            <a:off x="4835822" y="5513031"/>
            <a:ext cx="2216899" cy="103000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24" name="正方形/長方形 223"/>
          <p:cNvSpPr/>
          <p:nvPr/>
        </p:nvSpPr>
        <p:spPr>
          <a:xfrm>
            <a:off x="5428286" y="4107044"/>
            <a:ext cx="3226832" cy="116150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25" name="正方形/長方形 224"/>
          <p:cNvSpPr/>
          <p:nvPr/>
        </p:nvSpPr>
        <p:spPr>
          <a:xfrm>
            <a:off x="7392407" y="5596232"/>
            <a:ext cx="1649122" cy="58920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26" name="フリーフォーム 225"/>
          <p:cNvSpPr/>
          <p:nvPr/>
        </p:nvSpPr>
        <p:spPr>
          <a:xfrm>
            <a:off x="7660416" y="6049820"/>
            <a:ext cx="1162050" cy="609600"/>
          </a:xfrm>
          <a:custGeom>
            <a:avLst/>
            <a:gdLst>
              <a:gd name="connsiteX0" fmla="*/ 457200 w 1162050"/>
              <a:gd name="connsiteY0" fmla="*/ 0 h 609600"/>
              <a:gd name="connsiteX1" fmla="*/ 695325 w 1162050"/>
              <a:gd name="connsiteY1" fmla="*/ 0 h 609600"/>
              <a:gd name="connsiteX2" fmla="*/ 695325 w 1162050"/>
              <a:gd name="connsiteY2" fmla="*/ 323850 h 609600"/>
              <a:gd name="connsiteX3" fmla="*/ 1162050 w 1162050"/>
              <a:gd name="connsiteY3" fmla="*/ 323850 h 609600"/>
              <a:gd name="connsiteX4" fmla="*/ 1162050 w 1162050"/>
              <a:gd name="connsiteY4" fmla="*/ 609600 h 609600"/>
              <a:gd name="connsiteX5" fmla="*/ 0 w 1162050"/>
              <a:gd name="connsiteY5" fmla="*/ 609600 h 609600"/>
              <a:gd name="connsiteX6" fmla="*/ 0 w 1162050"/>
              <a:gd name="connsiteY6" fmla="*/ 323850 h 609600"/>
              <a:gd name="connsiteX7" fmla="*/ 466725 w 1162050"/>
              <a:gd name="connsiteY7" fmla="*/ 323850 h 609600"/>
              <a:gd name="connsiteX8" fmla="*/ 457200 w 1162050"/>
              <a:gd name="connsiteY8" fmla="*/ 0 h 609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62050" h="609600">
                <a:moveTo>
                  <a:pt x="457200" y="0"/>
                </a:moveTo>
                <a:lnTo>
                  <a:pt x="695325" y="0"/>
                </a:lnTo>
                <a:lnTo>
                  <a:pt x="695325" y="323850"/>
                </a:lnTo>
                <a:lnTo>
                  <a:pt x="1162050" y="323850"/>
                </a:lnTo>
                <a:lnTo>
                  <a:pt x="1162050" y="609600"/>
                </a:lnTo>
                <a:lnTo>
                  <a:pt x="0" y="609600"/>
                </a:lnTo>
                <a:lnTo>
                  <a:pt x="0" y="323850"/>
                </a:lnTo>
                <a:lnTo>
                  <a:pt x="466725" y="323850"/>
                </a:lnTo>
                <a:lnTo>
                  <a:pt x="457200" y="0"/>
                </a:lnTo>
                <a:close/>
              </a:path>
            </a:pathLst>
          </a:cu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30" name="正方形/長方形 229"/>
          <p:cNvSpPr/>
          <p:nvPr/>
        </p:nvSpPr>
        <p:spPr>
          <a:xfrm>
            <a:off x="4936307" y="5728812"/>
            <a:ext cx="1952223" cy="6673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34" name="正方形/長方形 233"/>
          <p:cNvSpPr/>
          <p:nvPr/>
        </p:nvSpPr>
        <p:spPr>
          <a:xfrm>
            <a:off x="5501488" y="4205618"/>
            <a:ext cx="3067385" cy="92249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235" name="テキスト ボックス 234"/>
          <p:cNvSpPr txBox="1"/>
          <p:nvPr/>
        </p:nvSpPr>
        <p:spPr>
          <a:xfrm>
            <a:off x="4930185" y="5322357"/>
            <a:ext cx="1825704" cy="246221"/>
          </a:xfrm>
          <a:prstGeom prst="rect">
            <a:avLst/>
          </a:prstGeom>
          <a:noFill/>
          <a:ln>
            <a:noFill/>
          </a:ln>
        </p:spPr>
        <p:txBody>
          <a:bodyPr wrap="square" rtlCol="0">
            <a:spAutoFit/>
          </a:bodyPr>
          <a:lstStyle/>
          <a:p>
            <a:pPr algn="ctr"/>
            <a:r>
              <a:rPr lang="ja-JP" altLang="en-US" sz="1000" dirty="0">
                <a:solidFill>
                  <a:srgbClr val="0000FF"/>
                </a:solidFill>
                <a:latin typeface="Meiryo UI" panose="020B0604030504040204" pitchFamily="50" charset="-128"/>
                <a:ea typeface="Meiryo UI" panose="020B0604030504040204" pitchFamily="50" charset="-128"/>
              </a:rPr>
              <a:t>例：徐行</a:t>
            </a:r>
          </a:p>
        </p:txBody>
      </p:sp>
      <p:sp>
        <p:nvSpPr>
          <p:cNvPr id="239" name="テキスト ボックス 238"/>
          <p:cNvSpPr txBox="1"/>
          <p:nvPr/>
        </p:nvSpPr>
        <p:spPr>
          <a:xfrm>
            <a:off x="7206680" y="5330407"/>
            <a:ext cx="1998193" cy="246221"/>
          </a:xfrm>
          <a:prstGeom prst="rect">
            <a:avLst/>
          </a:prstGeom>
          <a:noFill/>
          <a:ln>
            <a:noFill/>
          </a:ln>
        </p:spPr>
        <p:txBody>
          <a:bodyPr wrap="square" rtlCol="0">
            <a:spAutoFit/>
          </a:bodyPr>
          <a:lstStyle/>
          <a:p>
            <a:pPr algn="ctr"/>
            <a:r>
              <a:rPr lang="ja-JP" altLang="en-US" sz="1000" dirty="0">
                <a:solidFill>
                  <a:srgbClr val="0000FF"/>
                </a:solidFill>
                <a:latin typeface="Meiryo UI" panose="020B0604030504040204" pitchFamily="50" charset="-128"/>
                <a:ea typeface="Meiryo UI" panose="020B0604030504040204" pitchFamily="50" charset="-128"/>
              </a:rPr>
              <a:t>例：出入口</a:t>
            </a:r>
          </a:p>
        </p:txBody>
      </p:sp>
      <p:grpSp>
        <p:nvGrpSpPr>
          <p:cNvPr id="240" name="グループ化 239"/>
          <p:cNvGrpSpPr/>
          <p:nvPr/>
        </p:nvGrpSpPr>
        <p:grpSpPr>
          <a:xfrm>
            <a:off x="5501488" y="4606634"/>
            <a:ext cx="3058492" cy="521480"/>
            <a:chOff x="708421" y="5158513"/>
            <a:chExt cx="5402539" cy="921145"/>
          </a:xfrm>
        </p:grpSpPr>
        <p:cxnSp>
          <p:nvCxnSpPr>
            <p:cNvPr id="247" name="直線コネクタ 246">
              <a:extLst>
                <a:ext uri="{FF2B5EF4-FFF2-40B4-BE49-F238E27FC236}">
                  <a16:creationId xmlns:a16="http://schemas.microsoft.com/office/drawing/2014/main" id="{B4ECE1A6-4F1A-4087-AADC-25257AAA9E11}"/>
                </a:ext>
              </a:extLst>
            </p:cNvPr>
            <p:cNvCxnSpPr>
              <a:cxnSpLocks/>
            </p:cNvCxnSpPr>
            <p:nvPr/>
          </p:nvCxnSpPr>
          <p:spPr>
            <a:xfrm>
              <a:off x="708421" y="5839812"/>
              <a:ext cx="5392166"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49" name="直線コネクタ 248">
              <a:extLst>
                <a:ext uri="{FF2B5EF4-FFF2-40B4-BE49-F238E27FC236}">
                  <a16:creationId xmlns:a16="http://schemas.microsoft.com/office/drawing/2014/main" id="{23B615EA-4AA2-45D0-B8FF-27631A294EE2}"/>
                </a:ext>
              </a:extLst>
            </p:cNvPr>
            <p:cNvCxnSpPr>
              <a:cxnSpLocks/>
            </p:cNvCxnSpPr>
            <p:nvPr/>
          </p:nvCxnSpPr>
          <p:spPr>
            <a:xfrm>
              <a:off x="708421" y="5177210"/>
              <a:ext cx="5392166"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50" name="直線コネクタ 249">
              <a:extLst>
                <a:ext uri="{FF2B5EF4-FFF2-40B4-BE49-F238E27FC236}">
                  <a16:creationId xmlns:a16="http://schemas.microsoft.com/office/drawing/2014/main" id="{BEEE7365-D08C-43B2-8ABB-FECD02D39652}"/>
                </a:ext>
              </a:extLst>
            </p:cNvPr>
            <p:cNvCxnSpPr>
              <a:cxnSpLocks/>
            </p:cNvCxnSpPr>
            <p:nvPr/>
          </p:nvCxnSpPr>
          <p:spPr>
            <a:xfrm>
              <a:off x="708421" y="5493917"/>
              <a:ext cx="5392166"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251" name="Picture 2">
              <a:extLst>
                <a:ext uri="{FF2B5EF4-FFF2-40B4-BE49-F238E27FC236}">
                  <a16:creationId xmlns:a16="http://schemas.microsoft.com/office/drawing/2014/main" id="{B56F5AE4-DE1B-4F1E-981A-E1D3B72D867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900000">
              <a:off x="5634599" y="5158513"/>
              <a:ext cx="476361" cy="476361"/>
            </a:xfrm>
            <a:prstGeom prst="rect">
              <a:avLst/>
            </a:prstGeom>
            <a:noFill/>
            <a:extLst>
              <a:ext uri="{909E8E84-426E-40DD-AFC4-6F175D3DCCD1}">
                <a14:hiddenFill xmlns:a14="http://schemas.microsoft.com/office/drawing/2010/main">
                  <a:solidFill>
                    <a:srgbClr val="FFFFFF"/>
                  </a:solidFill>
                </a14:hiddenFill>
              </a:ext>
            </a:extLst>
          </p:spPr>
        </p:pic>
        <p:sp>
          <p:nvSpPr>
            <p:cNvPr id="252" name="フリーフォーム: 図形 3">
              <a:extLst>
                <a:ext uri="{FF2B5EF4-FFF2-40B4-BE49-F238E27FC236}">
                  <a16:creationId xmlns:a16="http://schemas.microsoft.com/office/drawing/2014/main" id="{24BEF481-22B3-40B5-AE4E-F9374283B1B4}"/>
                </a:ext>
              </a:extLst>
            </p:cNvPr>
            <p:cNvSpPr/>
            <p:nvPr/>
          </p:nvSpPr>
          <p:spPr>
            <a:xfrm>
              <a:off x="1951704" y="5572256"/>
              <a:ext cx="1629770" cy="259434"/>
            </a:xfrm>
            <a:custGeom>
              <a:avLst/>
              <a:gdLst>
                <a:gd name="connsiteX0" fmla="*/ 0 w 2802466"/>
                <a:gd name="connsiteY0" fmla="*/ 372533 h 372533"/>
                <a:gd name="connsiteX1" fmla="*/ 186266 w 2802466"/>
                <a:gd name="connsiteY1" fmla="*/ 0 h 372533"/>
                <a:gd name="connsiteX2" fmla="*/ 2683933 w 2802466"/>
                <a:gd name="connsiteY2" fmla="*/ 0 h 372533"/>
                <a:gd name="connsiteX3" fmla="*/ 2802466 w 2802466"/>
                <a:gd name="connsiteY3" fmla="*/ 364067 h 372533"/>
              </a:gdLst>
              <a:ahLst/>
              <a:cxnLst>
                <a:cxn ang="0">
                  <a:pos x="connsiteX0" y="connsiteY0"/>
                </a:cxn>
                <a:cxn ang="0">
                  <a:pos x="connsiteX1" y="connsiteY1"/>
                </a:cxn>
                <a:cxn ang="0">
                  <a:pos x="connsiteX2" y="connsiteY2"/>
                </a:cxn>
                <a:cxn ang="0">
                  <a:pos x="connsiteX3" y="connsiteY3"/>
                </a:cxn>
              </a:cxnLst>
              <a:rect l="l" t="t" r="r" b="b"/>
              <a:pathLst>
                <a:path w="2802466" h="372533">
                  <a:moveTo>
                    <a:pt x="0" y="372533"/>
                  </a:moveTo>
                  <a:lnTo>
                    <a:pt x="186266" y="0"/>
                  </a:lnTo>
                  <a:lnTo>
                    <a:pt x="2683933" y="0"/>
                  </a:lnTo>
                  <a:lnTo>
                    <a:pt x="2802466" y="364067"/>
                  </a:lnTo>
                </a:path>
              </a:pathLst>
            </a:cu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257" name="図 256">
              <a:extLst>
                <a:ext uri="{FF2B5EF4-FFF2-40B4-BE49-F238E27FC236}">
                  <a16:creationId xmlns:a16="http://schemas.microsoft.com/office/drawing/2014/main" id="{985892F8-CC0E-44A2-BF18-EFE0E3675306}"/>
                </a:ext>
              </a:extLst>
            </p:cNvPr>
            <p:cNvPicPr>
              <a:picLocks noChangeAspect="1"/>
            </p:cNvPicPr>
            <p:nvPr/>
          </p:nvPicPr>
          <p:blipFill>
            <a:blip r:embed="rId3"/>
            <a:stretch>
              <a:fillRect/>
            </a:stretch>
          </p:blipFill>
          <p:spPr>
            <a:xfrm>
              <a:off x="4388499" y="5314235"/>
              <a:ext cx="168609" cy="477191"/>
            </a:xfrm>
            <a:prstGeom prst="rect">
              <a:avLst/>
            </a:prstGeom>
          </p:spPr>
        </p:pic>
        <p:sp>
          <p:nvSpPr>
            <p:cNvPr id="258" name="正方形/長方形 257">
              <a:extLst>
                <a:ext uri="{FF2B5EF4-FFF2-40B4-BE49-F238E27FC236}">
                  <a16:creationId xmlns:a16="http://schemas.microsoft.com/office/drawing/2014/main" id="{E4A162F9-DFDD-4E75-BD82-71C83EC65AF0}"/>
                </a:ext>
              </a:extLst>
            </p:cNvPr>
            <p:cNvSpPr/>
            <p:nvPr/>
          </p:nvSpPr>
          <p:spPr>
            <a:xfrm>
              <a:off x="2591954" y="5513042"/>
              <a:ext cx="54697" cy="4484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259" name="Picture 6">
              <a:extLst>
                <a:ext uri="{FF2B5EF4-FFF2-40B4-BE49-F238E27FC236}">
                  <a16:creationId xmlns:a16="http://schemas.microsoft.com/office/drawing/2014/main" id="{B675FC11-E0E8-4984-ABC9-824ADCA42C85}"/>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0277" y="5528241"/>
              <a:ext cx="347194" cy="347194"/>
            </a:xfrm>
            <a:prstGeom prst="rect">
              <a:avLst/>
            </a:prstGeom>
            <a:noFill/>
            <a:extLst>
              <a:ext uri="{909E8E84-426E-40DD-AFC4-6F175D3DCCD1}">
                <a14:hiddenFill xmlns:a14="http://schemas.microsoft.com/office/drawing/2010/main">
                  <a:solidFill>
                    <a:srgbClr val="FFFFFF"/>
                  </a:solidFill>
                </a14:hiddenFill>
              </a:ext>
            </a:extLst>
          </p:spPr>
        </p:pic>
        <p:pic>
          <p:nvPicPr>
            <p:cNvPr id="260" name="図 259">
              <a:extLst>
                <a:ext uri="{FF2B5EF4-FFF2-40B4-BE49-F238E27FC236}">
                  <a16:creationId xmlns:a16="http://schemas.microsoft.com/office/drawing/2014/main" id="{C897B9C4-BF3C-4BDE-9F22-788C55C551D6}"/>
                </a:ext>
              </a:extLst>
            </p:cNvPr>
            <p:cNvPicPr>
              <a:picLocks noChangeAspect="1"/>
            </p:cNvPicPr>
            <p:nvPr/>
          </p:nvPicPr>
          <p:blipFill>
            <a:blip r:embed="rId5"/>
            <a:stretch>
              <a:fillRect/>
            </a:stretch>
          </p:blipFill>
          <p:spPr>
            <a:xfrm>
              <a:off x="3387316" y="5654542"/>
              <a:ext cx="168114" cy="310027"/>
            </a:xfrm>
            <a:prstGeom prst="rect">
              <a:avLst/>
            </a:prstGeom>
          </p:spPr>
        </p:pic>
        <p:pic>
          <p:nvPicPr>
            <p:cNvPr id="265" name="図 264">
              <a:extLst>
                <a:ext uri="{FF2B5EF4-FFF2-40B4-BE49-F238E27FC236}">
                  <a16:creationId xmlns:a16="http://schemas.microsoft.com/office/drawing/2014/main" id="{7AEDA7CC-1F5C-4793-B99A-7C069AB25D53}"/>
                </a:ext>
              </a:extLst>
            </p:cNvPr>
            <p:cNvPicPr>
              <a:picLocks noChangeAspect="1"/>
            </p:cNvPicPr>
            <p:nvPr/>
          </p:nvPicPr>
          <p:blipFill>
            <a:blip r:embed="rId6"/>
            <a:stretch>
              <a:fillRect/>
            </a:stretch>
          </p:blipFill>
          <p:spPr>
            <a:xfrm>
              <a:off x="2028108" y="5695728"/>
              <a:ext cx="180410" cy="324280"/>
            </a:xfrm>
            <a:prstGeom prst="rect">
              <a:avLst/>
            </a:prstGeom>
          </p:spPr>
        </p:pic>
        <p:grpSp>
          <p:nvGrpSpPr>
            <p:cNvPr id="266" name="グループ化 265"/>
            <p:cNvGrpSpPr/>
            <p:nvPr/>
          </p:nvGrpSpPr>
          <p:grpSpPr>
            <a:xfrm>
              <a:off x="1693161" y="5632308"/>
              <a:ext cx="610754" cy="349307"/>
              <a:chOff x="7263875" y="3934060"/>
              <a:chExt cx="2397918" cy="1371429"/>
            </a:xfrm>
          </p:grpSpPr>
          <p:pic>
            <p:nvPicPr>
              <p:cNvPr id="273" name="図 272"/>
              <p:cNvPicPr>
                <a:picLocks noChangeAspect="1"/>
              </p:cNvPicPr>
              <p:nvPr/>
            </p:nvPicPr>
            <p:blipFill>
              <a:blip r:embed="rId7"/>
              <a:stretch>
                <a:fillRect/>
              </a:stretch>
            </p:blipFill>
            <p:spPr>
              <a:xfrm>
                <a:off x="7263875" y="3934060"/>
                <a:ext cx="1104762" cy="1371429"/>
              </a:xfrm>
              <a:prstGeom prst="rect">
                <a:avLst/>
              </a:prstGeom>
            </p:spPr>
          </p:pic>
          <p:sp>
            <p:nvSpPr>
              <p:cNvPr id="274" name="フリーフォーム 273"/>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cxnSp>
          <p:nvCxnSpPr>
            <p:cNvPr id="267" name="直線コネクタ 266">
              <a:extLst>
                <a:ext uri="{FF2B5EF4-FFF2-40B4-BE49-F238E27FC236}">
                  <a16:creationId xmlns:a16="http://schemas.microsoft.com/office/drawing/2014/main" id="{B4ECE1A6-4F1A-4087-AADC-25257AAA9E11}"/>
                </a:ext>
              </a:extLst>
            </p:cNvPr>
            <p:cNvCxnSpPr>
              <a:cxnSpLocks/>
            </p:cNvCxnSpPr>
            <p:nvPr/>
          </p:nvCxnSpPr>
          <p:spPr>
            <a:xfrm>
              <a:off x="708421" y="6079658"/>
              <a:ext cx="5392166"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268" name="グループ化 267"/>
            <p:cNvGrpSpPr/>
            <p:nvPr/>
          </p:nvGrpSpPr>
          <p:grpSpPr>
            <a:xfrm flipH="1">
              <a:off x="3617416" y="5632308"/>
              <a:ext cx="854832" cy="363028"/>
              <a:chOff x="9540607" y="3934060"/>
              <a:chExt cx="3608068" cy="1371429"/>
            </a:xfrm>
          </p:grpSpPr>
          <p:pic>
            <p:nvPicPr>
              <p:cNvPr id="271" name="図 270"/>
              <p:cNvPicPr>
                <a:picLocks noChangeAspect="1"/>
              </p:cNvPicPr>
              <p:nvPr/>
            </p:nvPicPr>
            <p:blipFill>
              <a:blip r:embed="rId7"/>
              <a:stretch>
                <a:fillRect/>
              </a:stretch>
            </p:blipFill>
            <p:spPr>
              <a:xfrm>
                <a:off x="12043915" y="3934060"/>
                <a:ext cx="1104760" cy="1371429"/>
              </a:xfrm>
              <a:prstGeom prst="rect">
                <a:avLst/>
              </a:prstGeom>
            </p:spPr>
          </p:pic>
          <p:sp>
            <p:nvSpPr>
              <p:cNvPr id="272" name="フリーフォーム 271"/>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pic>
          <p:nvPicPr>
            <p:cNvPr id="269" name="Picture 16">
              <a:extLst>
                <a:ext uri="{FF2B5EF4-FFF2-40B4-BE49-F238E27FC236}">
                  <a16:creationId xmlns:a16="http://schemas.microsoft.com/office/drawing/2014/main" id="{52718EE1-693C-4AD1-ADF6-6FBB1CB6C03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025739" y="5711701"/>
              <a:ext cx="354705" cy="354705"/>
            </a:xfrm>
            <a:prstGeom prst="rect">
              <a:avLst/>
            </a:prstGeom>
            <a:noFill/>
            <a:extLst>
              <a:ext uri="{909E8E84-426E-40DD-AFC4-6F175D3DCCD1}">
                <a14:hiddenFill xmlns:a14="http://schemas.microsoft.com/office/drawing/2010/main">
                  <a:solidFill>
                    <a:srgbClr val="FFFFFF"/>
                  </a:solidFill>
                </a14:hiddenFill>
              </a:ext>
            </a:extLst>
          </p:spPr>
        </p:pic>
        <p:pic>
          <p:nvPicPr>
            <p:cNvPr id="270" name="Picture 14">
              <a:extLst>
                <a:ext uri="{FF2B5EF4-FFF2-40B4-BE49-F238E27FC236}">
                  <a16:creationId xmlns:a16="http://schemas.microsoft.com/office/drawing/2014/main" id="{789498DE-1DA7-4A68-A07F-BC14424E32BE}"/>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flipH="1">
              <a:off x="1138718" y="5718654"/>
              <a:ext cx="349665" cy="34966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275" name="グループ化 274"/>
          <p:cNvGrpSpPr/>
          <p:nvPr/>
        </p:nvGrpSpPr>
        <p:grpSpPr>
          <a:xfrm>
            <a:off x="7385266" y="5530289"/>
            <a:ext cx="1672190" cy="1137333"/>
            <a:chOff x="7027341" y="5551191"/>
            <a:chExt cx="1820398" cy="1238137"/>
          </a:xfrm>
        </p:grpSpPr>
        <p:cxnSp>
          <p:nvCxnSpPr>
            <p:cNvPr id="276" name="直線コネクタ 275">
              <a:extLst>
                <a:ext uri="{FF2B5EF4-FFF2-40B4-BE49-F238E27FC236}">
                  <a16:creationId xmlns:a16="http://schemas.microsoft.com/office/drawing/2014/main" id="{23B615EA-4AA2-45D0-B8FF-27631A294EE2}"/>
                </a:ext>
              </a:extLst>
            </p:cNvPr>
            <p:cNvCxnSpPr>
              <a:cxnSpLocks/>
            </p:cNvCxnSpPr>
            <p:nvPr/>
          </p:nvCxnSpPr>
          <p:spPr>
            <a:xfrm>
              <a:off x="7027342" y="5619370"/>
              <a:ext cx="1808281"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77" name="直線コネクタ 276">
              <a:extLst>
                <a:ext uri="{FF2B5EF4-FFF2-40B4-BE49-F238E27FC236}">
                  <a16:creationId xmlns:a16="http://schemas.microsoft.com/office/drawing/2014/main" id="{B4ECE1A6-4F1A-4087-AADC-25257AAA9E11}"/>
                </a:ext>
              </a:extLst>
            </p:cNvPr>
            <p:cNvCxnSpPr>
              <a:cxnSpLocks/>
            </p:cNvCxnSpPr>
            <p:nvPr/>
          </p:nvCxnSpPr>
          <p:spPr>
            <a:xfrm>
              <a:off x="7027342" y="6116322"/>
              <a:ext cx="1808281"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78" name="直線コネクタ 277">
              <a:extLst>
                <a:ext uri="{FF2B5EF4-FFF2-40B4-BE49-F238E27FC236}">
                  <a16:creationId xmlns:a16="http://schemas.microsoft.com/office/drawing/2014/main" id="{8FD6AB6F-0A75-445C-ACCF-DBDBCAA7C340}"/>
                </a:ext>
              </a:extLst>
            </p:cNvPr>
            <p:cNvCxnSpPr>
              <a:cxnSpLocks/>
            </p:cNvCxnSpPr>
            <p:nvPr/>
          </p:nvCxnSpPr>
          <p:spPr>
            <a:xfrm flipV="1">
              <a:off x="7825586" y="6117654"/>
              <a:ext cx="0" cy="353772"/>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79" name="直線コネクタ 278">
              <a:extLst>
                <a:ext uri="{FF2B5EF4-FFF2-40B4-BE49-F238E27FC236}">
                  <a16:creationId xmlns:a16="http://schemas.microsoft.com/office/drawing/2014/main" id="{90575F22-C320-4361-9BF9-E8988C17D15A}"/>
                </a:ext>
              </a:extLst>
            </p:cNvPr>
            <p:cNvCxnSpPr>
              <a:cxnSpLocks/>
            </p:cNvCxnSpPr>
            <p:nvPr/>
          </p:nvCxnSpPr>
          <p:spPr>
            <a:xfrm flipV="1">
              <a:off x="8086493" y="6116322"/>
              <a:ext cx="0" cy="353772"/>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280" name="フリーフォーム 279"/>
            <p:cNvSpPr/>
            <p:nvPr/>
          </p:nvSpPr>
          <p:spPr>
            <a:xfrm>
              <a:off x="7316939" y="6458328"/>
              <a:ext cx="506364" cy="293461"/>
            </a:xfrm>
            <a:custGeom>
              <a:avLst/>
              <a:gdLst>
                <a:gd name="connsiteX0" fmla="*/ 969484 w 969484"/>
                <a:gd name="connsiteY0" fmla="*/ 0 h 561860"/>
                <a:gd name="connsiteX1" fmla="*/ 0 w 969484"/>
                <a:gd name="connsiteY1" fmla="*/ 0 h 561860"/>
                <a:gd name="connsiteX2" fmla="*/ 0 w 969484"/>
                <a:gd name="connsiteY2" fmla="*/ 561860 h 561860"/>
              </a:gdLst>
              <a:ahLst/>
              <a:cxnLst>
                <a:cxn ang="0">
                  <a:pos x="connsiteX0" y="connsiteY0"/>
                </a:cxn>
                <a:cxn ang="0">
                  <a:pos x="connsiteX1" y="connsiteY1"/>
                </a:cxn>
                <a:cxn ang="0">
                  <a:pos x="connsiteX2" y="connsiteY2"/>
                </a:cxn>
              </a:cxnLst>
              <a:rect l="l" t="t" r="r" b="b"/>
              <a:pathLst>
                <a:path w="969484" h="561860">
                  <a:moveTo>
                    <a:pt x="969484" y="0"/>
                  </a:moveTo>
                  <a:lnTo>
                    <a:pt x="0" y="0"/>
                  </a:lnTo>
                  <a:lnTo>
                    <a:pt x="0" y="561860"/>
                  </a:lnTo>
                </a:path>
              </a:pathLst>
            </a:cu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281" name="フリーフォーム 280"/>
            <p:cNvSpPr/>
            <p:nvPr/>
          </p:nvSpPr>
          <p:spPr>
            <a:xfrm>
              <a:off x="8087994" y="6469836"/>
              <a:ext cx="506365" cy="276199"/>
            </a:xfrm>
            <a:custGeom>
              <a:avLst/>
              <a:gdLst>
                <a:gd name="connsiteX0" fmla="*/ 0 w 969485"/>
                <a:gd name="connsiteY0" fmla="*/ 0 h 528810"/>
                <a:gd name="connsiteX1" fmla="*/ 969485 w 969485"/>
                <a:gd name="connsiteY1" fmla="*/ 0 h 528810"/>
                <a:gd name="connsiteX2" fmla="*/ 969485 w 969485"/>
                <a:gd name="connsiteY2" fmla="*/ 528810 h 528810"/>
              </a:gdLst>
              <a:ahLst/>
              <a:cxnLst>
                <a:cxn ang="0">
                  <a:pos x="connsiteX0" y="connsiteY0"/>
                </a:cxn>
                <a:cxn ang="0">
                  <a:pos x="connsiteX1" y="connsiteY1"/>
                </a:cxn>
                <a:cxn ang="0">
                  <a:pos x="connsiteX2" y="connsiteY2"/>
                </a:cxn>
              </a:cxnLst>
              <a:rect l="l" t="t" r="r" b="b"/>
              <a:pathLst>
                <a:path w="969485" h="528810">
                  <a:moveTo>
                    <a:pt x="0" y="0"/>
                  </a:moveTo>
                  <a:lnTo>
                    <a:pt x="969485" y="0"/>
                  </a:lnTo>
                  <a:lnTo>
                    <a:pt x="969485" y="528810"/>
                  </a:lnTo>
                </a:path>
              </a:pathLst>
            </a:cu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282" name="Picture 6">
              <a:extLst>
                <a:ext uri="{FF2B5EF4-FFF2-40B4-BE49-F238E27FC236}">
                  <a16:creationId xmlns:a16="http://schemas.microsoft.com/office/drawing/2014/main" id="{B675FC11-E0E8-4984-ABC9-824ADCA42C8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261928" y="6499486"/>
              <a:ext cx="260396" cy="260396"/>
            </a:xfrm>
            <a:prstGeom prst="rect">
              <a:avLst/>
            </a:prstGeom>
            <a:noFill/>
            <a:extLst>
              <a:ext uri="{909E8E84-426E-40DD-AFC4-6F175D3DCCD1}">
                <a14:hiddenFill xmlns:a14="http://schemas.microsoft.com/office/drawing/2010/main">
                  <a:solidFill>
                    <a:srgbClr val="FFFFFF"/>
                  </a:solidFill>
                </a14:hiddenFill>
              </a:ext>
            </a:extLst>
          </p:spPr>
        </p:pic>
        <p:pic>
          <p:nvPicPr>
            <p:cNvPr id="283" name="Picture 8">
              <a:extLst>
                <a:ext uri="{FF2B5EF4-FFF2-40B4-BE49-F238E27FC236}">
                  <a16:creationId xmlns:a16="http://schemas.microsoft.com/office/drawing/2014/main" id="{5888ADBB-4E33-4194-B3AE-E7E57A62F861}"/>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rot="18900000">
              <a:off x="7861980" y="5902948"/>
              <a:ext cx="317957" cy="317957"/>
            </a:xfrm>
            <a:prstGeom prst="rect">
              <a:avLst/>
            </a:prstGeom>
            <a:noFill/>
            <a:extLst>
              <a:ext uri="{909E8E84-426E-40DD-AFC4-6F175D3DCCD1}">
                <a14:hiddenFill xmlns:a14="http://schemas.microsoft.com/office/drawing/2010/main">
                  <a:solidFill>
                    <a:srgbClr val="FFFFFF"/>
                  </a:solidFill>
                </a14:hiddenFill>
              </a:ext>
            </a:extLst>
          </p:spPr>
        </p:pic>
        <p:cxnSp>
          <p:nvCxnSpPr>
            <p:cNvPr id="284" name="直線コネクタ 283">
              <a:extLst>
                <a:ext uri="{FF2B5EF4-FFF2-40B4-BE49-F238E27FC236}">
                  <a16:creationId xmlns:a16="http://schemas.microsoft.com/office/drawing/2014/main" id="{B4ECE1A6-4F1A-4087-AADC-25257AAA9E11}"/>
                </a:ext>
              </a:extLst>
            </p:cNvPr>
            <p:cNvCxnSpPr>
              <a:cxnSpLocks/>
            </p:cNvCxnSpPr>
            <p:nvPr/>
          </p:nvCxnSpPr>
          <p:spPr>
            <a:xfrm>
              <a:off x="7027341" y="6266721"/>
              <a:ext cx="79596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285" name="直線コネクタ 284">
              <a:extLst>
                <a:ext uri="{FF2B5EF4-FFF2-40B4-BE49-F238E27FC236}">
                  <a16:creationId xmlns:a16="http://schemas.microsoft.com/office/drawing/2014/main" id="{B4ECE1A6-4F1A-4087-AADC-25257AAA9E11}"/>
                </a:ext>
              </a:extLst>
            </p:cNvPr>
            <p:cNvCxnSpPr>
              <a:cxnSpLocks/>
            </p:cNvCxnSpPr>
            <p:nvPr/>
          </p:nvCxnSpPr>
          <p:spPr>
            <a:xfrm flipV="1">
              <a:off x="8087994" y="6266721"/>
              <a:ext cx="747629" cy="3075"/>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286" name="Picture 14">
              <a:extLst>
                <a:ext uri="{FF2B5EF4-FFF2-40B4-BE49-F238E27FC236}">
                  <a16:creationId xmlns:a16="http://schemas.microsoft.com/office/drawing/2014/main" id="{789498DE-1DA7-4A68-A07F-BC14424E32BE}"/>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flipH="1">
              <a:off x="7159116" y="6012530"/>
              <a:ext cx="262249" cy="262249"/>
            </a:xfrm>
            <a:prstGeom prst="rect">
              <a:avLst/>
            </a:prstGeom>
            <a:noFill/>
            <a:extLst>
              <a:ext uri="{909E8E84-426E-40DD-AFC4-6F175D3DCCD1}">
                <a14:hiddenFill xmlns:a14="http://schemas.microsoft.com/office/drawing/2010/main">
                  <a:solidFill>
                    <a:srgbClr val="FFFFFF"/>
                  </a:solidFill>
                </a14:hiddenFill>
              </a:ext>
            </a:extLst>
          </p:spPr>
        </p:pic>
        <p:pic>
          <p:nvPicPr>
            <p:cNvPr id="287" name="Picture 16">
              <a:extLst>
                <a:ext uri="{FF2B5EF4-FFF2-40B4-BE49-F238E27FC236}">
                  <a16:creationId xmlns:a16="http://schemas.microsoft.com/office/drawing/2014/main" id="{52718EE1-693C-4AD1-ADF6-6FBB1CB6C03C}"/>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331096" y="6011213"/>
              <a:ext cx="266029" cy="266029"/>
            </a:xfrm>
            <a:prstGeom prst="rect">
              <a:avLst/>
            </a:prstGeom>
            <a:noFill/>
            <a:extLst>
              <a:ext uri="{909E8E84-426E-40DD-AFC4-6F175D3DCCD1}">
                <a14:hiddenFill xmlns:a14="http://schemas.microsoft.com/office/drawing/2010/main">
                  <a:solidFill>
                    <a:srgbClr val="FFFFFF"/>
                  </a:solidFill>
                </a14:hiddenFill>
              </a:ext>
            </a:extLst>
          </p:spPr>
        </p:pic>
        <p:pic>
          <p:nvPicPr>
            <p:cNvPr id="288" name="Picture 8">
              <a:extLst>
                <a:ext uri="{FF2B5EF4-FFF2-40B4-BE49-F238E27FC236}">
                  <a16:creationId xmlns:a16="http://schemas.microsoft.com/office/drawing/2014/main" id="{1C1CBE61-84F5-4396-A04C-C5CECE57E817}"/>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flipH="1">
              <a:off x="7413514" y="6479081"/>
              <a:ext cx="295918" cy="295918"/>
            </a:xfrm>
            <a:prstGeom prst="rect">
              <a:avLst/>
            </a:prstGeom>
            <a:noFill/>
            <a:extLst>
              <a:ext uri="{909E8E84-426E-40DD-AFC4-6F175D3DCCD1}">
                <a14:hiddenFill xmlns:a14="http://schemas.microsoft.com/office/drawing/2010/main">
                  <a:solidFill>
                    <a:srgbClr val="FFFFFF"/>
                  </a:solidFill>
                </a14:hiddenFill>
              </a:ext>
            </a:extLst>
          </p:spPr>
        </p:pic>
        <p:sp>
          <p:nvSpPr>
            <p:cNvPr id="289" name="テキスト ボックス 288"/>
            <p:cNvSpPr txBox="1"/>
            <p:nvPr/>
          </p:nvSpPr>
          <p:spPr>
            <a:xfrm>
              <a:off x="7762307" y="6187136"/>
              <a:ext cx="285774" cy="449533"/>
            </a:xfrm>
            <a:prstGeom prst="rect">
              <a:avLst/>
            </a:prstGeom>
            <a:noFill/>
          </p:spPr>
          <p:txBody>
            <a:bodyPr vert="eaVert" wrap="none" rtlCol="0">
              <a:spAutoFit/>
            </a:bodyPr>
            <a:lstStyle/>
            <a:p>
              <a:r>
                <a:rPr lang="ja-JP" altLang="en-US" sz="506" dirty="0">
                  <a:solidFill>
                    <a:schemeClr val="tx1">
                      <a:lumMod val="50000"/>
                      <a:lumOff val="50000"/>
                    </a:schemeClr>
                  </a:solidFill>
                </a:rPr>
                <a:t>工事用道路</a:t>
              </a:r>
            </a:p>
          </p:txBody>
        </p:sp>
        <p:sp>
          <p:nvSpPr>
            <p:cNvPr id="290" name="テキスト ボックス 289"/>
            <p:cNvSpPr txBox="1"/>
            <p:nvPr/>
          </p:nvSpPr>
          <p:spPr>
            <a:xfrm>
              <a:off x="7768104" y="6589831"/>
              <a:ext cx="529107" cy="199497"/>
            </a:xfrm>
            <a:prstGeom prst="rect">
              <a:avLst/>
            </a:prstGeom>
            <a:noFill/>
          </p:spPr>
          <p:txBody>
            <a:bodyPr wrap="none" rtlCol="0">
              <a:spAutoFit/>
            </a:bodyPr>
            <a:lstStyle/>
            <a:p>
              <a:r>
                <a:rPr lang="ja-JP" altLang="en-US" sz="591" dirty="0">
                  <a:solidFill>
                    <a:schemeClr val="tx1">
                      <a:lumMod val="50000"/>
                      <a:lumOff val="50000"/>
                    </a:schemeClr>
                  </a:solidFill>
                </a:rPr>
                <a:t>工事現場</a:t>
              </a:r>
            </a:p>
          </p:txBody>
        </p:sp>
        <p:pic>
          <p:nvPicPr>
            <p:cNvPr id="291" name="Picture 2">
              <a:extLst>
                <a:ext uri="{FF2B5EF4-FFF2-40B4-BE49-F238E27FC236}">
                  <a16:creationId xmlns:a16="http://schemas.microsoft.com/office/drawing/2014/main" id="{B56F5AE4-DE1B-4F1E-981A-E1D3B72D8679}"/>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490468" y="5788512"/>
              <a:ext cx="357271" cy="357271"/>
            </a:xfrm>
            <a:prstGeom prst="rect">
              <a:avLst/>
            </a:prstGeom>
            <a:noFill/>
            <a:extLst>
              <a:ext uri="{909E8E84-426E-40DD-AFC4-6F175D3DCCD1}">
                <a14:hiddenFill xmlns:a14="http://schemas.microsoft.com/office/drawing/2010/main">
                  <a:solidFill>
                    <a:srgbClr val="FFFFFF"/>
                  </a:solidFill>
                </a14:hiddenFill>
              </a:ext>
            </a:extLst>
          </p:spPr>
        </p:pic>
        <p:pic>
          <p:nvPicPr>
            <p:cNvPr id="292" name="Picture 2">
              <a:extLst>
                <a:ext uri="{FF2B5EF4-FFF2-40B4-BE49-F238E27FC236}">
                  <a16:creationId xmlns:a16="http://schemas.microsoft.com/office/drawing/2014/main" id="{EAA2E76C-709D-457E-9948-E24884BBA8D1}"/>
                </a:ext>
              </a:extLst>
            </p:cNvPr>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flipH="1">
              <a:off x="7239665" y="5551191"/>
              <a:ext cx="357271" cy="357271"/>
            </a:xfrm>
            <a:prstGeom prst="rect">
              <a:avLst/>
            </a:prstGeom>
            <a:noFill/>
            <a:extLst>
              <a:ext uri="{909E8E84-426E-40DD-AFC4-6F175D3DCCD1}">
                <a14:hiddenFill xmlns:a14="http://schemas.microsoft.com/office/drawing/2010/main">
                  <a:solidFill>
                    <a:srgbClr val="FFFFFF"/>
                  </a:solidFill>
                </a14:hiddenFill>
              </a:ext>
            </a:extLst>
          </p:spPr>
        </p:pic>
        <p:pic>
          <p:nvPicPr>
            <p:cNvPr id="293" name="図 292">
              <a:extLst>
                <a:ext uri="{FF2B5EF4-FFF2-40B4-BE49-F238E27FC236}">
                  <a16:creationId xmlns:a16="http://schemas.microsoft.com/office/drawing/2014/main" id="{C897B9C4-BF3C-4BDE-9F22-788C55C551D6}"/>
                </a:ext>
              </a:extLst>
            </p:cNvPr>
            <p:cNvPicPr>
              <a:picLocks noChangeAspect="1"/>
            </p:cNvPicPr>
            <p:nvPr/>
          </p:nvPicPr>
          <p:blipFill>
            <a:blip r:embed="rId5"/>
            <a:stretch>
              <a:fillRect/>
            </a:stretch>
          </p:blipFill>
          <p:spPr>
            <a:xfrm>
              <a:off x="8169906" y="6234997"/>
              <a:ext cx="126086" cy="232520"/>
            </a:xfrm>
            <a:prstGeom prst="rect">
              <a:avLst/>
            </a:prstGeom>
          </p:spPr>
        </p:pic>
        <p:cxnSp>
          <p:nvCxnSpPr>
            <p:cNvPr id="301" name="直線コネクタ 300">
              <a:extLst>
                <a:ext uri="{FF2B5EF4-FFF2-40B4-BE49-F238E27FC236}">
                  <a16:creationId xmlns:a16="http://schemas.microsoft.com/office/drawing/2014/main" id="{BEEE7365-D08C-43B2-8ABB-FECD02D39652}"/>
                </a:ext>
              </a:extLst>
            </p:cNvPr>
            <p:cNvCxnSpPr>
              <a:cxnSpLocks/>
            </p:cNvCxnSpPr>
            <p:nvPr/>
          </p:nvCxnSpPr>
          <p:spPr>
            <a:xfrm>
              <a:off x="7027342" y="5856901"/>
              <a:ext cx="1808281"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302" name="図 301">
              <a:extLst>
                <a:ext uri="{FF2B5EF4-FFF2-40B4-BE49-F238E27FC236}">
                  <a16:creationId xmlns:a16="http://schemas.microsoft.com/office/drawing/2014/main" id="{7AEDA7CC-1F5C-4793-B99A-7C069AB25D53}"/>
                </a:ext>
              </a:extLst>
            </p:cNvPr>
            <p:cNvPicPr>
              <a:picLocks noChangeAspect="1"/>
            </p:cNvPicPr>
            <p:nvPr/>
          </p:nvPicPr>
          <p:blipFill>
            <a:blip r:embed="rId6"/>
            <a:stretch>
              <a:fillRect/>
            </a:stretch>
          </p:blipFill>
          <p:spPr>
            <a:xfrm>
              <a:off x="7599799" y="6202578"/>
              <a:ext cx="135308" cy="243211"/>
            </a:xfrm>
            <a:prstGeom prst="rect">
              <a:avLst/>
            </a:prstGeom>
          </p:spPr>
        </p:pic>
        <p:pic>
          <p:nvPicPr>
            <p:cNvPr id="303" name="図 302"/>
            <p:cNvPicPr>
              <a:picLocks noChangeAspect="1"/>
            </p:cNvPicPr>
            <p:nvPr/>
          </p:nvPicPr>
          <p:blipFill>
            <a:blip r:embed="rId16"/>
            <a:stretch>
              <a:fillRect/>
            </a:stretch>
          </p:blipFill>
          <p:spPr>
            <a:xfrm flipH="1">
              <a:off x="8104069" y="6122209"/>
              <a:ext cx="96281" cy="232936"/>
            </a:xfrm>
            <a:prstGeom prst="rect">
              <a:avLst/>
            </a:prstGeom>
          </p:spPr>
        </p:pic>
        <p:pic>
          <p:nvPicPr>
            <p:cNvPr id="304" name="図 303"/>
            <p:cNvPicPr>
              <a:picLocks noChangeAspect="1"/>
            </p:cNvPicPr>
            <p:nvPr/>
          </p:nvPicPr>
          <p:blipFill>
            <a:blip r:embed="rId16"/>
            <a:stretch>
              <a:fillRect/>
            </a:stretch>
          </p:blipFill>
          <p:spPr>
            <a:xfrm>
              <a:off x="7717448" y="6115210"/>
              <a:ext cx="97567" cy="236048"/>
            </a:xfrm>
            <a:prstGeom prst="rect">
              <a:avLst/>
            </a:prstGeom>
          </p:spPr>
        </p:pic>
      </p:grpSp>
      <p:sp>
        <p:nvSpPr>
          <p:cNvPr id="305" name="正方形/長方形 304"/>
          <p:cNvSpPr/>
          <p:nvPr/>
        </p:nvSpPr>
        <p:spPr>
          <a:xfrm>
            <a:off x="668669" y="3633606"/>
            <a:ext cx="3833445" cy="1329561"/>
          </a:xfrm>
          <a:prstGeom prst="rect">
            <a:avLst/>
          </a:prstGeom>
          <a:noFill/>
          <a:ln w="15875">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06" name="正方形/長方形 305"/>
          <p:cNvSpPr/>
          <p:nvPr/>
        </p:nvSpPr>
        <p:spPr>
          <a:xfrm>
            <a:off x="668669" y="5060841"/>
            <a:ext cx="3833445" cy="1718289"/>
          </a:xfrm>
          <a:prstGeom prst="rect">
            <a:avLst/>
          </a:prstGeom>
          <a:noFill/>
          <a:ln w="15875">
            <a:solidFill>
              <a:srgbClr val="00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07" name="正方形/長方形 306"/>
          <p:cNvSpPr/>
          <p:nvPr/>
        </p:nvSpPr>
        <p:spPr>
          <a:xfrm>
            <a:off x="4646590" y="3626472"/>
            <a:ext cx="4626891" cy="3144345"/>
          </a:xfrm>
          <a:prstGeom prst="rect">
            <a:avLst/>
          </a:prstGeom>
          <a:noFill/>
          <a:ln w="15875">
            <a:solidFill>
              <a:srgbClr val="0000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08" name="テキスト ボックス 307"/>
          <p:cNvSpPr txBox="1"/>
          <p:nvPr/>
        </p:nvSpPr>
        <p:spPr>
          <a:xfrm>
            <a:off x="604690" y="3599438"/>
            <a:ext cx="4267524" cy="261610"/>
          </a:xfrm>
          <a:prstGeom prst="rect">
            <a:avLst/>
          </a:prstGeom>
          <a:noFill/>
          <a:ln>
            <a:noFill/>
          </a:ln>
        </p:spPr>
        <p:txBody>
          <a:bodyPr wrap="square" rtlCol="0">
            <a:spAutoFit/>
          </a:bodyPr>
          <a:lstStyle/>
          <a:p>
            <a:r>
              <a:rPr lang="ja-JP" altLang="en-US" sz="1100" b="1" dirty="0">
                <a:solidFill>
                  <a:srgbClr val="FF0000"/>
                </a:solidFill>
                <a:latin typeface="Meiryo UI" panose="020B0604030504040204" pitchFamily="50" charset="-128"/>
                <a:ea typeface="Meiryo UI" panose="020B0604030504040204" pitchFamily="50" charset="-128"/>
              </a:rPr>
              <a:t>①</a:t>
            </a:r>
            <a:r>
              <a:rPr lang="ja-JP" altLang="en-US" sz="1100" dirty="0">
                <a:solidFill>
                  <a:srgbClr val="FF0000"/>
                </a:solidFill>
                <a:latin typeface="Meiryo UI" panose="020B0604030504040204" pitchFamily="50" charset="-128"/>
                <a:ea typeface="Meiryo UI" panose="020B0604030504040204" pitchFamily="50" charset="-128"/>
              </a:rPr>
              <a:t> </a:t>
            </a:r>
            <a:r>
              <a:rPr lang="en-US" altLang="ja-JP" sz="1100" dirty="0">
                <a:solidFill>
                  <a:srgbClr val="FF0000"/>
                </a:solidFill>
                <a:latin typeface="Meiryo UI" panose="020B0604030504040204" pitchFamily="50" charset="-128"/>
                <a:ea typeface="Meiryo UI" panose="020B0604030504040204" pitchFamily="50" charset="-128"/>
              </a:rPr>
              <a:t>3</a:t>
            </a:r>
            <a:r>
              <a:rPr lang="ja-JP" altLang="en-US" sz="1100" dirty="0">
                <a:solidFill>
                  <a:srgbClr val="FF0000"/>
                </a:solidFill>
                <a:latin typeface="Meiryo UI" panose="020B0604030504040204" pitchFamily="50" charset="-128"/>
                <a:ea typeface="Meiryo UI" panose="020B0604030504040204" pitchFamily="50" charset="-128"/>
              </a:rPr>
              <a:t>方向以上の車両を連携して交通誘導する場合（交通影響大）</a:t>
            </a:r>
            <a:endParaRPr lang="ja-JP" altLang="en-US" sz="1000" dirty="0">
              <a:solidFill>
                <a:srgbClr val="FF0000"/>
              </a:solidFill>
              <a:latin typeface="Meiryo UI" panose="020B0604030504040204" pitchFamily="50" charset="-128"/>
              <a:ea typeface="Meiryo UI" panose="020B0604030504040204" pitchFamily="50" charset="-128"/>
            </a:endParaRPr>
          </a:p>
        </p:txBody>
      </p:sp>
      <p:sp>
        <p:nvSpPr>
          <p:cNvPr id="309" name="テキスト ボックス 308"/>
          <p:cNvSpPr txBox="1"/>
          <p:nvPr/>
        </p:nvSpPr>
        <p:spPr>
          <a:xfrm>
            <a:off x="4671277" y="3631186"/>
            <a:ext cx="2835037" cy="261610"/>
          </a:xfrm>
          <a:prstGeom prst="rect">
            <a:avLst/>
          </a:prstGeom>
          <a:noFill/>
          <a:ln>
            <a:noFill/>
          </a:ln>
        </p:spPr>
        <p:txBody>
          <a:bodyPr wrap="square" rtlCol="0">
            <a:spAutoFit/>
          </a:bodyPr>
          <a:lstStyle/>
          <a:p>
            <a:r>
              <a:rPr lang="ja-JP" altLang="en-US" sz="1100" b="1" dirty="0">
                <a:solidFill>
                  <a:srgbClr val="0000FF"/>
                </a:solidFill>
                <a:latin typeface="Meiryo UI" panose="020B0604030504040204" pitchFamily="50" charset="-128"/>
                <a:ea typeface="Meiryo UI" panose="020B0604030504040204" pitchFamily="50" charset="-128"/>
              </a:rPr>
              <a:t>③</a:t>
            </a:r>
            <a:r>
              <a:rPr lang="ja-JP" altLang="en-US" sz="1100" dirty="0">
                <a:solidFill>
                  <a:srgbClr val="0000FF"/>
                </a:solidFill>
                <a:latin typeface="Meiryo UI" panose="020B0604030504040204" pitchFamily="50" charset="-128"/>
                <a:ea typeface="Meiryo UI" panose="020B0604030504040204" pitchFamily="50" charset="-128"/>
              </a:rPr>
              <a:t> 誘導員の連携が不要な場合</a:t>
            </a:r>
          </a:p>
        </p:txBody>
      </p:sp>
      <p:grpSp>
        <p:nvGrpSpPr>
          <p:cNvPr id="310" name="グループ化 309">
            <a:extLst>
              <a:ext uri="{FF2B5EF4-FFF2-40B4-BE49-F238E27FC236}">
                <a16:creationId xmlns:a16="http://schemas.microsoft.com/office/drawing/2014/main" id="{DA33928B-2B05-4B0E-9215-2E77259401E8}"/>
              </a:ext>
            </a:extLst>
          </p:cNvPr>
          <p:cNvGrpSpPr/>
          <p:nvPr/>
        </p:nvGrpSpPr>
        <p:grpSpPr>
          <a:xfrm>
            <a:off x="4909274" y="5573976"/>
            <a:ext cx="2020192" cy="824028"/>
            <a:chOff x="6712886" y="4344146"/>
            <a:chExt cx="2020192" cy="824028"/>
          </a:xfrm>
        </p:grpSpPr>
        <p:grpSp>
          <p:nvGrpSpPr>
            <p:cNvPr id="311" name="グループ化 310"/>
            <p:cNvGrpSpPr/>
            <p:nvPr/>
          </p:nvGrpSpPr>
          <p:grpSpPr>
            <a:xfrm>
              <a:off x="6712886" y="4344146"/>
              <a:ext cx="2020192" cy="824028"/>
              <a:chOff x="4765305" y="5467926"/>
              <a:chExt cx="1975983" cy="805996"/>
            </a:xfrm>
          </p:grpSpPr>
          <p:sp>
            <p:nvSpPr>
              <p:cNvPr id="316" name="フリーフォーム: 図形 3">
                <a:extLst>
                  <a:ext uri="{FF2B5EF4-FFF2-40B4-BE49-F238E27FC236}">
                    <a16:creationId xmlns:a16="http://schemas.microsoft.com/office/drawing/2014/main" id="{24BEF481-22B3-40B5-AE4E-F9374283B1B4}"/>
                  </a:ext>
                </a:extLst>
              </p:cNvPr>
              <p:cNvSpPr/>
              <p:nvPr/>
            </p:nvSpPr>
            <p:spPr>
              <a:xfrm>
                <a:off x="5136122" y="6048432"/>
                <a:ext cx="1287517" cy="62649"/>
              </a:xfrm>
              <a:custGeom>
                <a:avLst/>
                <a:gdLst>
                  <a:gd name="connsiteX0" fmla="*/ 0 w 2802466"/>
                  <a:gd name="connsiteY0" fmla="*/ 372533 h 372533"/>
                  <a:gd name="connsiteX1" fmla="*/ 186266 w 2802466"/>
                  <a:gd name="connsiteY1" fmla="*/ 0 h 372533"/>
                  <a:gd name="connsiteX2" fmla="*/ 2683933 w 2802466"/>
                  <a:gd name="connsiteY2" fmla="*/ 0 h 372533"/>
                  <a:gd name="connsiteX3" fmla="*/ 2802466 w 2802466"/>
                  <a:gd name="connsiteY3" fmla="*/ 364067 h 372533"/>
                </a:gdLst>
                <a:ahLst/>
                <a:cxnLst>
                  <a:cxn ang="0">
                    <a:pos x="connsiteX0" y="connsiteY0"/>
                  </a:cxn>
                  <a:cxn ang="0">
                    <a:pos x="connsiteX1" y="connsiteY1"/>
                  </a:cxn>
                  <a:cxn ang="0">
                    <a:pos x="connsiteX2" y="connsiteY2"/>
                  </a:cxn>
                  <a:cxn ang="0">
                    <a:pos x="connsiteX3" y="connsiteY3"/>
                  </a:cxn>
                </a:cxnLst>
                <a:rect l="l" t="t" r="r" b="b"/>
                <a:pathLst>
                  <a:path w="2802466" h="372533">
                    <a:moveTo>
                      <a:pt x="0" y="372533"/>
                    </a:moveTo>
                    <a:lnTo>
                      <a:pt x="186266" y="0"/>
                    </a:lnTo>
                    <a:lnTo>
                      <a:pt x="2683933" y="0"/>
                    </a:lnTo>
                    <a:lnTo>
                      <a:pt x="2802466" y="364067"/>
                    </a:lnTo>
                  </a:path>
                </a:pathLst>
              </a:cu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317" name="フリーフォーム: 図形 3">
                <a:extLst>
                  <a:ext uri="{FF2B5EF4-FFF2-40B4-BE49-F238E27FC236}">
                    <a16:creationId xmlns:a16="http://schemas.microsoft.com/office/drawing/2014/main" id="{24BEF481-22B3-40B5-AE4E-F9374283B1B4}"/>
                  </a:ext>
                </a:extLst>
              </p:cNvPr>
              <p:cNvSpPr/>
              <p:nvPr/>
            </p:nvSpPr>
            <p:spPr>
              <a:xfrm flipV="1">
                <a:off x="5447770" y="6108870"/>
                <a:ext cx="327460" cy="105302"/>
              </a:xfrm>
              <a:custGeom>
                <a:avLst/>
                <a:gdLst>
                  <a:gd name="connsiteX0" fmla="*/ 0 w 2802466"/>
                  <a:gd name="connsiteY0" fmla="*/ 372533 h 372533"/>
                  <a:gd name="connsiteX1" fmla="*/ 186266 w 2802466"/>
                  <a:gd name="connsiteY1" fmla="*/ 0 h 372533"/>
                  <a:gd name="connsiteX2" fmla="*/ 2683933 w 2802466"/>
                  <a:gd name="connsiteY2" fmla="*/ 0 h 372533"/>
                  <a:gd name="connsiteX3" fmla="*/ 2802466 w 2802466"/>
                  <a:gd name="connsiteY3" fmla="*/ 364067 h 372533"/>
                </a:gdLst>
                <a:ahLst/>
                <a:cxnLst>
                  <a:cxn ang="0">
                    <a:pos x="connsiteX0" y="connsiteY0"/>
                  </a:cxn>
                  <a:cxn ang="0">
                    <a:pos x="connsiteX1" y="connsiteY1"/>
                  </a:cxn>
                  <a:cxn ang="0">
                    <a:pos x="connsiteX2" y="connsiteY2"/>
                  </a:cxn>
                  <a:cxn ang="0">
                    <a:pos x="connsiteX3" y="connsiteY3"/>
                  </a:cxn>
                </a:cxnLst>
                <a:rect l="l" t="t" r="r" b="b"/>
                <a:pathLst>
                  <a:path w="2802466" h="372533">
                    <a:moveTo>
                      <a:pt x="0" y="372533"/>
                    </a:moveTo>
                    <a:lnTo>
                      <a:pt x="186266" y="0"/>
                    </a:lnTo>
                    <a:lnTo>
                      <a:pt x="2683933" y="0"/>
                    </a:lnTo>
                    <a:lnTo>
                      <a:pt x="2802466" y="364067"/>
                    </a:lnTo>
                  </a:path>
                </a:pathLst>
              </a:cu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cxnSp>
            <p:nvCxnSpPr>
              <p:cNvPr id="318" name="直線コネクタ 317">
                <a:extLst>
                  <a:ext uri="{FF2B5EF4-FFF2-40B4-BE49-F238E27FC236}">
                    <a16:creationId xmlns:a16="http://schemas.microsoft.com/office/drawing/2014/main" id="{BEEE7365-D08C-43B2-8ABB-FECD02D39652}"/>
                  </a:ext>
                </a:extLst>
              </p:cNvPr>
              <p:cNvCxnSpPr>
                <a:cxnSpLocks/>
              </p:cNvCxnSpPr>
              <p:nvPr/>
            </p:nvCxnSpPr>
            <p:spPr>
              <a:xfrm>
                <a:off x="4779646" y="5856901"/>
                <a:ext cx="1921602"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grpSp>
            <p:nvGrpSpPr>
              <p:cNvPr id="319" name="グループ化 318"/>
              <p:cNvGrpSpPr/>
              <p:nvPr/>
            </p:nvGrpSpPr>
            <p:grpSpPr>
              <a:xfrm>
                <a:off x="5209140" y="5972272"/>
                <a:ext cx="187586" cy="227340"/>
                <a:chOff x="9540607" y="3934060"/>
                <a:chExt cx="1131614" cy="1371429"/>
              </a:xfrm>
            </p:grpSpPr>
            <p:pic>
              <p:nvPicPr>
                <p:cNvPr id="339" name="図 338"/>
                <p:cNvPicPr>
                  <a:picLocks noChangeAspect="1"/>
                </p:cNvPicPr>
                <p:nvPr/>
              </p:nvPicPr>
              <p:blipFill>
                <a:blip r:embed="rId7"/>
                <a:stretch>
                  <a:fillRect/>
                </a:stretch>
              </p:blipFill>
              <p:spPr>
                <a:xfrm>
                  <a:off x="9567459" y="3934060"/>
                  <a:ext cx="1104762" cy="1371429"/>
                </a:xfrm>
                <a:prstGeom prst="rect">
                  <a:avLst/>
                </a:prstGeom>
              </p:spPr>
            </p:pic>
            <p:sp>
              <p:nvSpPr>
                <p:cNvPr id="340" name="フリーフォーム 339"/>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pic>
            <p:nvPicPr>
              <p:cNvPr id="320" name="Picture 14">
                <a:extLst>
                  <a:ext uri="{FF2B5EF4-FFF2-40B4-BE49-F238E27FC236}">
                    <a16:creationId xmlns:a16="http://schemas.microsoft.com/office/drawing/2014/main" id="{789498DE-1DA7-4A68-A07F-BC14424E32BE}"/>
                  </a:ext>
                </a:extLst>
              </p:cNvPr>
              <p:cNvPicPr>
                <a:picLocks noChangeAspect="1" noChangeArrowheads="1"/>
              </p:cNvPicPr>
              <p:nvPr/>
            </p:nvPicPr>
            <p:blipFill>
              <a:blip r:embed="rId17" cstate="print">
                <a:extLst>
                  <a:ext uri="{28A0092B-C50C-407E-A947-70E740481C1C}">
                    <a14:useLocalDpi xmlns:a14="http://schemas.microsoft.com/office/drawing/2010/main" val="0"/>
                  </a:ext>
                </a:extLst>
              </a:blip>
              <a:srcRect/>
              <a:stretch>
                <a:fillRect/>
              </a:stretch>
            </p:blipFill>
            <p:spPr bwMode="auto">
              <a:xfrm flipH="1">
                <a:off x="4765305" y="5995566"/>
                <a:ext cx="262249" cy="262249"/>
              </a:xfrm>
              <a:prstGeom prst="rect">
                <a:avLst/>
              </a:prstGeom>
              <a:noFill/>
              <a:extLst>
                <a:ext uri="{909E8E84-426E-40DD-AFC4-6F175D3DCCD1}">
                  <a14:hiddenFill xmlns:a14="http://schemas.microsoft.com/office/drawing/2010/main">
                    <a:solidFill>
                      <a:srgbClr val="FFFFFF"/>
                    </a:solidFill>
                  </a14:hiddenFill>
                </a:ext>
              </a:extLst>
            </p:spPr>
          </p:pic>
          <p:grpSp>
            <p:nvGrpSpPr>
              <p:cNvPr id="321" name="グループ化 320"/>
              <p:cNvGrpSpPr/>
              <p:nvPr/>
            </p:nvGrpSpPr>
            <p:grpSpPr>
              <a:xfrm flipH="1">
                <a:off x="5784712" y="5973991"/>
                <a:ext cx="177900" cy="240884"/>
                <a:chOff x="9540607" y="3934060"/>
                <a:chExt cx="1131614" cy="1371429"/>
              </a:xfrm>
            </p:grpSpPr>
            <p:pic>
              <p:nvPicPr>
                <p:cNvPr id="337" name="図 336"/>
                <p:cNvPicPr>
                  <a:picLocks noChangeAspect="1"/>
                </p:cNvPicPr>
                <p:nvPr/>
              </p:nvPicPr>
              <p:blipFill>
                <a:blip r:embed="rId7"/>
                <a:stretch>
                  <a:fillRect/>
                </a:stretch>
              </p:blipFill>
              <p:spPr>
                <a:xfrm>
                  <a:off x="9567459" y="3934060"/>
                  <a:ext cx="1104762" cy="1371429"/>
                </a:xfrm>
                <a:prstGeom prst="rect">
                  <a:avLst/>
                </a:prstGeom>
              </p:spPr>
            </p:pic>
            <p:sp>
              <p:nvSpPr>
                <p:cNvPr id="338" name="フリーフォーム 337"/>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cxnSp>
            <p:nvCxnSpPr>
              <p:cNvPr id="322" name="直線コネクタ 321">
                <a:extLst>
                  <a:ext uri="{FF2B5EF4-FFF2-40B4-BE49-F238E27FC236}">
                    <a16:creationId xmlns:a16="http://schemas.microsoft.com/office/drawing/2014/main" id="{23B615EA-4AA2-45D0-B8FF-27631A294EE2}"/>
                  </a:ext>
                </a:extLst>
              </p:cNvPr>
              <p:cNvCxnSpPr>
                <a:cxnSpLocks/>
              </p:cNvCxnSpPr>
              <p:nvPr/>
            </p:nvCxnSpPr>
            <p:spPr>
              <a:xfrm>
                <a:off x="4791746" y="6116322"/>
                <a:ext cx="192160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23" name="直線コネクタ 322">
                <a:extLst>
                  <a:ext uri="{FF2B5EF4-FFF2-40B4-BE49-F238E27FC236}">
                    <a16:creationId xmlns:a16="http://schemas.microsoft.com/office/drawing/2014/main" id="{23B615EA-4AA2-45D0-B8FF-27631A294EE2}"/>
                  </a:ext>
                </a:extLst>
              </p:cNvPr>
              <p:cNvCxnSpPr>
                <a:cxnSpLocks/>
              </p:cNvCxnSpPr>
              <p:nvPr/>
            </p:nvCxnSpPr>
            <p:spPr>
              <a:xfrm>
                <a:off x="4791746" y="6273922"/>
                <a:ext cx="192160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324" name="Picture 6">
                <a:extLst>
                  <a:ext uri="{FF2B5EF4-FFF2-40B4-BE49-F238E27FC236}">
                    <a16:creationId xmlns:a16="http://schemas.microsoft.com/office/drawing/2014/main" id="{B675FC11-E0E8-4984-ABC9-824ADCA42C85}"/>
                  </a:ext>
                </a:extLst>
              </p:cNvPr>
              <p:cNvPicPr>
                <a:picLocks noChangeAspect="1" noChangeArrowheads="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5505295" y="5955744"/>
                <a:ext cx="260396" cy="260396"/>
              </a:xfrm>
              <a:prstGeom prst="rect">
                <a:avLst/>
              </a:prstGeom>
              <a:noFill/>
              <a:extLst>
                <a:ext uri="{909E8E84-426E-40DD-AFC4-6F175D3DCCD1}">
                  <a14:hiddenFill xmlns:a14="http://schemas.microsoft.com/office/drawing/2010/main">
                    <a:solidFill>
                      <a:srgbClr val="FFFFFF"/>
                    </a:solidFill>
                  </a14:hiddenFill>
                </a:ext>
              </a:extLst>
            </p:spPr>
          </p:pic>
          <p:pic>
            <p:nvPicPr>
              <p:cNvPr id="325" name="Picture 2">
                <a:extLst>
                  <a:ext uri="{FF2B5EF4-FFF2-40B4-BE49-F238E27FC236}">
                    <a16:creationId xmlns:a16="http://schemas.microsoft.com/office/drawing/2014/main" id="{B56F5AE4-DE1B-4F1E-981A-E1D3B72D8679}"/>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a:off x="6071472" y="5769800"/>
                <a:ext cx="357271" cy="357271"/>
              </a:xfrm>
              <a:prstGeom prst="rect">
                <a:avLst/>
              </a:prstGeom>
              <a:noFill/>
              <a:extLst>
                <a:ext uri="{909E8E84-426E-40DD-AFC4-6F175D3DCCD1}">
                  <a14:hiddenFill xmlns:a14="http://schemas.microsoft.com/office/drawing/2010/main">
                    <a:solidFill>
                      <a:srgbClr val="FFFFFF"/>
                    </a:solidFill>
                  </a14:hiddenFill>
                </a:ext>
              </a:extLst>
            </p:spPr>
          </p:pic>
          <p:pic>
            <p:nvPicPr>
              <p:cNvPr id="326" name="Picture 2">
                <a:extLst>
                  <a:ext uri="{FF2B5EF4-FFF2-40B4-BE49-F238E27FC236}">
                    <a16:creationId xmlns:a16="http://schemas.microsoft.com/office/drawing/2014/main" id="{EAA2E76C-709D-457E-9948-E24884BBA8D1}"/>
                  </a:ext>
                </a:extLst>
              </p:cNvPr>
              <p:cNvPicPr>
                <a:picLocks noChangeAspect="1" noChangeArrowheads="1"/>
              </p:cNvPicPr>
              <p:nvPr/>
            </p:nvPicPr>
            <p:blipFill>
              <a:blip r:embed="rId19" cstate="print">
                <a:extLst>
                  <a:ext uri="{28A0092B-C50C-407E-A947-70E740481C1C}">
                    <a14:useLocalDpi xmlns:a14="http://schemas.microsoft.com/office/drawing/2010/main" val="0"/>
                  </a:ext>
                </a:extLst>
              </a:blip>
              <a:srcRect/>
              <a:stretch>
                <a:fillRect/>
              </a:stretch>
            </p:blipFill>
            <p:spPr bwMode="auto">
              <a:xfrm flipH="1">
                <a:off x="4786944" y="5540337"/>
                <a:ext cx="357271" cy="357271"/>
              </a:xfrm>
              <a:prstGeom prst="rect">
                <a:avLst/>
              </a:prstGeom>
              <a:noFill/>
              <a:extLst>
                <a:ext uri="{909E8E84-426E-40DD-AFC4-6F175D3DCCD1}">
                  <a14:hiddenFill xmlns:a14="http://schemas.microsoft.com/office/drawing/2010/main">
                    <a:solidFill>
                      <a:srgbClr val="FFFFFF"/>
                    </a:solidFill>
                  </a14:hiddenFill>
                </a:ext>
              </a:extLst>
            </p:spPr>
          </p:pic>
          <p:pic>
            <p:nvPicPr>
              <p:cNvPr id="327" name="Picture 16">
                <a:extLst>
                  <a:ext uri="{FF2B5EF4-FFF2-40B4-BE49-F238E27FC236}">
                    <a16:creationId xmlns:a16="http://schemas.microsoft.com/office/drawing/2014/main" id="{52718EE1-693C-4AD1-ADF6-6FBB1CB6C03C}"/>
                  </a:ext>
                </a:extLst>
              </p:cNvPr>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6022916" y="6006327"/>
                <a:ext cx="266029" cy="266029"/>
              </a:xfrm>
              <a:prstGeom prst="rect">
                <a:avLst/>
              </a:prstGeom>
              <a:noFill/>
              <a:extLst>
                <a:ext uri="{909E8E84-426E-40DD-AFC4-6F175D3DCCD1}">
                  <a14:hiddenFill xmlns:a14="http://schemas.microsoft.com/office/drawing/2010/main">
                    <a:solidFill>
                      <a:srgbClr val="FFFFFF"/>
                    </a:solidFill>
                  </a14:hiddenFill>
                </a:ext>
              </a:extLst>
            </p:spPr>
          </p:pic>
          <p:pic>
            <p:nvPicPr>
              <p:cNvPr id="328" name="図 327">
                <a:extLst>
                  <a:ext uri="{FF2B5EF4-FFF2-40B4-BE49-F238E27FC236}">
                    <a16:creationId xmlns:a16="http://schemas.microsoft.com/office/drawing/2014/main" id="{C897B9C4-BF3C-4BDE-9F22-788C55C551D6}"/>
                  </a:ext>
                </a:extLst>
              </p:cNvPr>
              <p:cNvPicPr>
                <a:picLocks noChangeAspect="1"/>
              </p:cNvPicPr>
              <p:nvPr/>
            </p:nvPicPr>
            <p:blipFill>
              <a:blip r:embed="rId5"/>
              <a:stretch>
                <a:fillRect/>
              </a:stretch>
            </p:blipFill>
            <p:spPr>
              <a:xfrm>
                <a:off x="6439604" y="5975825"/>
                <a:ext cx="126086" cy="232520"/>
              </a:xfrm>
              <a:prstGeom prst="rect">
                <a:avLst/>
              </a:prstGeom>
            </p:spPr>
          </p:pic>
          <p:pic>
            <p:nvPicPr>
              <p:cNvPr id="329" name="図 328">
                <a:extLst>
                  <a:ext uri="{FF2B5EF4-FFF2-40B4-BE49-F238E27FC236}">
                    <a16:creationId xmlns:a16="http://schemas.microsoft.com/office/drawing/2014/main" id="{7AEDA7CC-1F5C-4793-B99A-7C069AB25D53}"/>
                  </a:ext>
                </a:extLst>
              </p:cNvPr>
              <p:cNvPicPr>
                <a:picLocks noChangeAspect="1"/>
              </p:cNvPicPr>
              <p:nvPr/>
            </p:nvPicPr>
            <p:blipFill>
              <a:blip r:embed="rId6"/>
              <a:stretch>
                <a:fillRect/>
              </a:stretch>
            </p:blipFill>
            <p:spPr>
              <a:xfrm>
                <a:off x="5015535" y="5982928"/>
                <a:ext cx="125561" cy="225692"/>
              </a:xfrm>
              <a:prstGeom prst="rect">
                <a:avLst/>
              </a:prstGeom>
            </p:spPr>
          </p:pic>
          <p:grpSp>
            <p:nvGrpSpPr>
              <p:cNvPr id="330" name="グループ化 329"/>
              <p:cNvGrpSpPr/>
              <p:nvPr/>
            </p:nvGrpSpPr>
            <p:grpSpPr>
              <a:xfrm flipH="1">
                <a:off x="6563388" y="5864691"/>
                <a:ext cx="177900" cy="240884"/>
                <a:chOff x="9540607" y="3934060"/>
                <a:chExt cx="1131614" cy="1371429"/>
              </a:xfrm>
            </p:grpSpPr>
            <p:pic>
              <p:nvPicPr>
                <p:cNvPr id="335" name="図 334"/>
                <p:cNvPicPr>
                  <a:picLocks noChangeAspect="1"/>
                </p:cNvPicPr>
                <p:nvPr/>
              </p:nvPicPr>
              <p:blipFill>
                <a:blip r:embed="rId7"/>
                <a:stretch>
                  <a:fillRect/>
                </a:stretch>
              </p:blipFill>
              <p:spPr>
                <a:xfrm>
                  <a:off x="9567459" y="3934060"/>
                  <a:ext cx="1104762" cy="1371429"/>
                </a:xfrm>
                <a:prstGeom prst="rect">
                  <a:avLst/>
                </a:prstGeom>
              </p:spPr>
            </p:pic>
            <p:sp>
              <p:nvSpPr>
                <p:cNvPr id="336" name="フリーフォーム 335"/>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grpSp>
            <p:nvGrpSpPr>
              <p:cNvPr id="331" name="グループ化 330"/>
              <p:cNvGrpSpPr/>
              <p:nvPr/>
            </p:nvGrpSpPr>
            <p:grpSpPr>
              <a:xfrm>
                <a:off x="5007245" y="5467926"/>
                <a:ext cx="230391" cy="242851"/>
                <a:chOff x="9540607" y="3812079"/>
                <a:chExt cx="1389837" cy="1465001"/>
              </a:xfrm>
            </p:grpSpPr>
            <p:pic>
              <p:nvPicPr>
                <p:cNvPr id="333" name="図 332"/>
                <p:cNvPicPr>
                  <a:picLocks noChangeAspect="1"/>
                </p:cNvPicPr>
                <p:nvPr/>
              </p:nvPicPr>
              <p:blipFill>
                <a:blip r:embed="rId7"/>
                <a:stretch>
                  <a:fillRect/>
                </a:stretch>
              </p:blipFill>
              <p:spPr>
                <a:xfrm>
                  <a:off x="9825683" y="3812079"/>
                  <a:ext cx="1104761" cy="1371431"/>
                </a:xfrm>
                <a:prstGeom prst="rect">
                  <a:avLst/>
                </a:prstGeom>
              </p:spPr>
            </p:pic>
            <p:sp>
              <p:nvSpPr>
                <p:cNvPr id="334" name="フリーフォーム 333"/>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cxnSp>
            <p:nvCxnSpPr>
              <p:cNvPr id="332" name="直線コネクタ 331">
                <a:extLst>
                  <a:ext uri="{FF2B5EF4-FFF2-40B4-BE49-F238E27FC236}">
                    <a16:creationId xmlns:a16="http://schemas.microsoft.com/office/drawing/2014/main" id="{23B615EA-4AA2-45D0-B8FF-27631A294EE2}"/>
                  </a:ext>
                </a:extLst>
              </p:cNvPr>
              <p:cNvCxnSpPr>
                <a:cxnSpLocks/>
              </p:cNvCxnSpPr>
              <p:nvPr/>
            </p:nvCxnSpPr>
            <p:spPr>
              <a:xfrm>
                <a:off x="4779646" y="5619370"/>
                <a:ext cx="192160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sp>
          <p:nvSpPr>
            <p:cNvPr id="312" name="正方形/長方形 311">
              <a:extLst>
                <a:ext uri="{FF2B5EF4-FFF2-40B4-BE49-F238E27FC236}">
                  <a16:creationId xmlns:a16="http://schemas.microsoft.com/office/drawing/2014/main" id="{CEA704DA-805D-4A62-AC83-7EBE8EF4F971}"/>
                </a:ext>
              </a:extLst>
            </p:cNvPr>
            <p:cNvSpPr/>
            <p:nvPr/>
          </p:nvSpPr>
          <p:spPr>
            <a:xfrm>
              <a:off x="7294220" y="4927849"/>
              <a:ext cx="75083" cy="4571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cxnSp>
          <p:nvCxnSpPr>
            <p:cNvPr id="313" name="直線コネクタ 312">
              <a:extLst>
                <a:ext uri="{FF2B5EF4-FFF2-40B4-BE49-F238E27FC236}">
                  <a16:creationId xmlns:a16="http://schemas.microsoft.com/office/drawing/2014/main" id="{0534E520-ACF3-4972-9474-EE9B9F519C48}"/>
                </a:ext>
              </a:extLst>
            </p:cNvPr>
            <p:cNvCxnSpPr/>
            <p:nvPr/>
          </p:nvCxnSpPr>
          <p:spPr>
            <a:xfrm>
              <a:off x="7270160" y="4937642"/>
              <a:ext cx="123364"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4" name="直線コネクタ 313">
              <a:extLst>
                <a:ext uri="{FF2B5EF4-FFF2-40B4-BE49-F238E27FC236}">
                  <a16:creationId xmlns:a16="http://schemas.microsoft.com/office/drawing/2014/main" id="{AD43D475-D4DF-4695-BDB2-3F21745B439B}"/>
                </a:ext>
              </a:extLst>
            </p:cNvPr>
            <p:cNvCxnSpPr/>
            <p:nvPr/>
          </p:nvCxnSpPr>
          <p:spPr>
            <a:xfrm>
              <a:off x="7722215" y="4937642"/>
              <a:ext cx="123364"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15" name="直線コネクタ 314">
              <a:extLst>
                <a:ext uri="{FF2B5EF4-FFF2-40B4-BE49-F238E27FC236}">
                  <a16:creationId xmlns:a16="http://schemas.microsoft.com/office/drawing/2014/main" id="{7D6CB597-BA95-45FF-930A-1F0522C0FF70}"/>
                </a:ext>
              </a:extLst>
            </p:cNvPr>
            <p:cNvCxnSpPr>
              <a:cxnSpLocks/>
            </p:cNvCxnSpPr>
            <p:nvPr/>
          </p:nvCxnSpPr>
          <p:spPr>
            <a:xfrm>
              <a:off x="7722215" y="4965640"/>
              <a:ext cx="103152" cy="0"/>
            </a:xfrm>
            <a:prstGeom prst="line">
              <a:avLst/>
            </a:prstGeom>
            <a:ln w="38100">
              <a:solidFill>
                <a:schemeClr val="accent2">
                  <a:lumMod val="20000"/>
                  <a:lumOff val="80000"/>
                </a:schemeClr>
              </a:solidFill>
            </a:ln>
          </p:spPr>
          <p:style>
            <a:lnRef idx="1">
              <a:schemeClr val="accent1"/>
            </a:lnRef>
            <a:fillRef idx="0">
              <a:schemeClr val="accent1"/>
            </a:fillRef>
            <a:effectRef idx="0">
              <a:schemeClr val="accent1"/>
            </a:effectRef>
            <a:fontRef idx="minor">
              <a:schemeClr val="tx1"/>
            </a:fontRef>
          </p:style>
        </p:cxnSp>
      </p:grpSp>
      <p:sp>
        <p:nvSpPr>
          <p:cNvPr id="341" name="テキスト ボックス 340"/>
          <p:cNvSpPr txBox="1"/>
          <p:nvPr/>
        </p:nvSpPr>
        <p:spPr>
          <a:xfrm>
            <a:off x="703986" y="5073946"/>
            <a:ext cx="3816967" cy="261610"/>
          </a:xfrm>
          <a:prstGeom prst="rect">
            <a:avLst/>
          </a:prstGeom>
          <a:noFill/>
          <a:ln>
            <a:noFill/>
          </a:ln>
        </p:spPr>
        <p:txBody>
          <a:bodyPr wrap="square" rtlCol="0">
            <a:spAutoFit/>
          </a:bodyPr>
          <a:lstStyle/>
          <a:p>
            <a:r>
              <a:rPr lang="ja-JP" altLang="en-US" sz="1100" b="1" dirty="0">
                <a:solidFill>
                  <a:srgbClr val="0000FF"/>
                </a:solidFill>
                <a:latin typeface="Meiryo UI" panose="020B0604030504040204" pitchFamily="50" charset="-128"/>
                <a:ea typeface="Meiryo UI" panose="020B0604030504040204" pitchFamily="50" charset="-128"/>
              </a:rPr>
              <a:t>②</a:t>
            </a:r>
            <a:r>
              <a:rPr lang="ja-JP" altLang="en-US" sz="1100" dirty="0">
                <a:solidFill>
                  <a:srgbClr val="0000FF"/>
                </a:solidFill>
                <a:latin typeface="Meiryo UI" panose="020B0604030504040204" pitchFamily="50" charset="-128"/>
                <a:ea typeface="Meiryo UI" panose="020B0604030504040204" pitchFamily="50" charset="-128"/>
              </a:rPr>
              <a:t> </a:t>
            </a:r>
            <a:r>
              <a:rPr lang="en-US" altLang="ja-JP" sz="1100" dirty="0">
                <a:solidFill>
                  <a:srgbClr val="0000FF"/>
                </a:solidFill>
                <a:latin typeface="Meiryo UI" panose="020B0604030504040204" pitchFamily="50" charset="-128"/>
                <a:ea typeface="Meiryo UI" panose="020B0604030504040204" pitchFamily="50" charset="-128"/>
              </a:rPr>
              <a:t>2</a:t>
            </a:r>
            <a:r>
              <a:rPr lang="ja-JP" altLang="en-US" sz="1100" dirty="0">
                <a:solidFill>
                  <a:srgbClr val="0000FF"/>
                </a:solidFill>
                <a:latin typeface="Meiryo UI" panose="020B0604030504040204" pitchFamily="50" charset="-128"/>
                <a:ea typeface="Meiryo UI" panose="020B0604030504040204" pitchFamily="50" charset="-128"/>
              </a:rPr>
              <a:t>方向の車両を連携して交通誘導する場合（交通影響小）</a:t>
            </a:r>
          </a:p>
        </p:txBody>
      </p:sp>
      <p:sp>
        <p:nvSpPr>
          <p:cNvPr id="342" name="正方形/長方形 341"/>
          <p:cNvSpPr/>
          <p:nvPr/>
        </p:nvSpPr>
        <p:spPr>
          <a:xfrm>
            <a:off x="5309034" y="5556261"/>
            <a:ext cx="149086" cy="114206"/>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grpSp>
        <p:nvGrpSpPr>
          <p:cNvPr id="343" name="グループ化 342">
            <a:extLst>
              <a:ext uri="{FF2B5EF4-FFF2-40B4-BE49-F238E27FC236}">
                <a16:creationId xmlns:a16="http://schemas.microsoft.com/office/drawing/2014/main" id="{AC390B44-433A-4FB6-BE6A-0D1576ACACAC}"/>
              </a:ext>
            </a:extLst>
          </p:cNvPr>
          <p:cNvGrpSpPr/>
          <p:nvPr/>
        </p:nvGrpSpPr>
        <p:grpSpPr>
          <a:xfrm>
            <a:off x="942044" y="4061474"/>
            <a:ext cx="3226832" cy="864378"/>
            <a:chOff x="2245412" y="4085818"/>
            <a:chExt cx="3226832" cy="864378"/>
          </a:xfrm>
        </p:grpSpPr>
        <p:sp>
          <p:nvSpPr>
            <p:cNvPr id="344" name="正方形/長方形 343"/>
            <p:cNvSpPr/>
            <p:nvPr/>
          </p:nvSpPr>
          <p:spPr>
            <a:xfrm>
              <a:off x="2245412" y="4085818"/>
              <a:ext cx="3226832" cy="8643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345" name="フリーフォーム 344"/>
            <p:cNvSpPr/>
            <p:nvPr/>
          </p:nvSpPr>
          <p:spPr>
            <a:xfrm>
              <a:off x="2308469" y="4155836"/>
              <a:ext cx="3053381" cy="731520"/>
            </a:xfrm>
            <a:custGeom>
              <a:avLst/>
              <a:gdLst>
                <a:gd name="connsiteX0" fmla="*/ 1211580 w 2979420"/>
                <a:gd name="connsiteY0" fmla="*/ 0 h 731520"/>
                <a:gd name="connsiteX1" fmla="*/ 1211580 w 2979420"/>
                <a:gd name="connsiteY1" fmla="*/ 266700 h 731520"/>
                <a:gd name="connsiteX2" fmla="*/ 0 w 2979420"/>
                <a:gd name="connsiteY2" fmla="*/ 266700 h 731520"/>
                <a:gd name="connsiteX3" fmla="*/ 0 w 2979420"/>
                <a:gd name="connsiteY3" fmla="*/ 731520 h 731520"/>
                <a:gd name="connsiteX4" fmla="*/ 2979420 w 2979420"/>
                <a:gd name="connsiteY4" fmla="*/ 731520 h 731520"/>
                <a:gd name="connsiteX5" fmla="*/ 2979420 w 2979420"/>
                <a:gd name="connsiteY5" fmla="*/ 266700 h 731520"/>
                <a:gd name="connsiteX6" fmla="*/ 1501140 w 2979420"/>
                <a:gd name="connsiteY6" fmla="*/ 266700 h 731520"/>
                <a:gd name="connsiteX7" fmla="*/ 1501140 w 2979420"/>
                <a:gd name="connsiteY7" fmla="*/ 7620 h 7315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79420" h="731520">
                  <a:moveTo>
                    <a:pt x="1211580" y="0"/>
                  </a:moveTo>
                  <a:lnTo>
                    <a:pt x="1211580" y="266700"/>
                  </a:lnTo>
                  <a:lnTo>
                    <a:pt x="0" y="266700"/>
                  </a:lnTo>
                  <a:lnTo>
                    <a:pt x="0" y="731520"/>
                  </a:lnTo>
                  <a:lnTo>
                    <a:pt x="2979420" y="731520"/>
                  </a:lnTo>
                  <a:lnTo>
                    <a:pt x="2979420" y="266700"/>
                  </a:lnTo>
                  <a:lnTo>
                    <a:pt x="1501140" y="266700"/>
                  </a:lnTo>
                  <a:lnTo>
                    <a:pt x="1501140" y="7620"/>
                  </a:lnTo>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46" name="グループ化 345">
              <a:extLst>
                <a:ext uri="{FF2B5EF4-FFF2-40B4-BE49-F238E27FC236}">
                  <a16:creationId xmlns:a16="http://schemas.microsoft.com/office/drawing/2014/main" id="{85D0B648-42B3-46AC-87BF-BBE305EC448B}"/>
                </a:ext>
              </a:extLst>
            </p:cNvPr>
            <p:cNvGrpSpPr/>
            <p:nvPr/>
          </p:nvGrpSpPr>
          <p:grpSpPr>
            <a:xfrm>
              <a:off x="2337060" y="4102083"/>
              <a:ext cx="3015097" cy="788066"/>
              <a:chOff x="955380" y="4381087"/>
              <a:chExt cx="3015097" cy="788066"/>
            </a:xfrm>
          </p:grpSpPr>
          <p:grpSp>
            <p:nvGrpSpPr>
              <p:cNvPr id="348" name="グループ化 347"/>
              <p:cNvGrpSpPr/>
              <p:nvPr/>
            </p:nvGrpSpPr>
            <p:grpSpPr>
              <a:xfrm>
                <a:off x="955380" y="4381087"/>
                <a:ext cx="3015097" cy="788066"/>
                <a:chOff x="852938" y="1098903"/>
                <a:chExt cx="5163009" cy="1349473"/>
              </a:xfrm>
            </p:grpSpPr>
            <p:cxnSp>
              <p:nvCxnSpPr>
                <p:cNvPr id="350" name="直線コネクタ 349">
                  <a:extLst>
                    <a:ext uri="{FF2B5EF4-FFF2-40B4-BE49-F238E27FC236}">
                      <a16:creationId xmlns:a16="http://schemas.microsoft.com/office/drawing/2014/main" id="{B4ECE1A6-4F1A-4087-AADC-25257AAA9E11}"/>
                    </a:ext>
                  </a:extLst>
                </p:cNvPr>
                <p:cNvCxnSpPr>
                  <a:cxnSpLocks/>
                </p:cNvCxnSpPr>
                <p:nvPr/>
              </p:nvCxnSpPr>
              <p:spPr>
                <a:xfrm>
                  <a:off x="852938" y="2265242"/>
                  <a:ext cx="5163007"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51" name="直線コネクタ 350">
                  <a:extLst>
                    <a:ext uri="{FF2B5EF4-FFF2-40B4-BE49-F238E27FC236}">
                      <a16:creationId xmlns:a16="http://schemas.microsoft.com/office/drawing/2014/main" id="{23B615EA-4AA2-45D0-B8FF-27631A294EE2}"/>
                    </a:ext>
                  </a:extLst>
                </p:cNvPr>
                <p:cNvCxnSpPr>
                  <a:cxnSpLocks/>
                </p:cNvCxnSpPr>
                <p:nvPr/>
              </p:nvCxnSpPr>
              <p:spPr>
                <a:xfrm>
                  <a:off x="852938" y="1630799"/>
                  <a:ext cx="2105822"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52" name="直線コネクタ 351">
                  <a:extLst>
                    <a:ext uri="{FF2B5EF4-FFF2-40B4-BE49-F238E27FC236}">
                      <a16:creationId xmlns:a16="http://schemas.microsoft.com/office/drawing/2014/main" id="{BEEE7365-D08C-43B2-8ABB-FECD02D39652}"/>
                    </a:ext>
                  </a:extLst>
                </p:cNvPr>
                <p:cNvCxnSpPr>
                  <a:cxnSpLocks/>
                </p:cNvCxnSpPr>
                <p:nvPr/>
              </p:nvCxnSpPr>
              <p:spPr>
                <a:xfrm>
                  <a:off x="852938" y="1934047"/>
                  <a:ext cx="5163007"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353" name="図 352">
                  <a:extLst>
                    <a:ext uri="{FF2B5EF4-FFF2-40B4-BE49-F238E27FC236}">
                      <a16:creationId xmlns:a16="http://schemas.microsoft.com/office/drawing/2014/main" id="{08959B47-A2AB-4E69-9EE2-78B061981FC1}"/>
                    </a:ext>
                  </a:extLst>
                </p:cNvPr>
                <p:cNvPicPr>
                  <a:picLocks noChangeAspect="1"/>
                </p:cNvPicPr>
                <p:nvPr/>
              </p:nvPicPr>
              <p:blipFill>
                <a:blip r:embed="rId21"/>
                <a:stretch>
                  <a:fillRect/>
                </a:stretch>
              </p:blipFill>
              <p:spPr>
                <a:xfrm>
                  <a:off x="5015374" y="1809125"/>
                  <a:ext cx="194178" cy="456116"/>
                </a:xfrm>
                <a:prstGeom prst="rect">
                  <a:avLst/>
                </a:prstGeom>
              </p:spPr>
            </p:pic>
            <p:pic>
              <p:nvPicPr>
                <p:cNvPr id="354" name="Picture 2">
                  <a:extLst>
                    <a:ext uri="{FF2B5EF4-FFF2-40B4-BE49-F238E27FC236}">
                      <a16:creationId xmlns:a16="http://schemas.microsoft.com/office/drawing/2014/main" id="{B56F5AE4-DE1B-4F1E-981A-E1D3B72D8679}"/>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5387796" y="1843236"/>
                  <a:ext cx="456116" cy="456116"/>
                </a:xfrm>
                <a:prstGeom prst="rect">
                  <a:avLst/>
                </a:prstGeom>
                <a:noFill/>
                <a:extLst>
                  <a:ext uri="{909E8E84-426E-40DD-AFC4-6F175D3DCCD1}">
                    <a14:hiddenFill xmlns:a14="http://schemas.microsoft.com/office/drawing/2010/main">
                      <a:solidFill>
                        <a:srgbClr val="FFFFFF"/>
                      </a:solidFill>
                    </a14:hiddenFill>
                  </a:ext>
                </a:extLst>
              </p:spPr>
            </p:pic>
            <p:pic>
              <p:nvPicPr>
                <p:cNvPr id="355" name="Picture 2">
                  <a:extLst>
                    <a:ext uri="{FF2B5EF4-FFF2-40B4-BE49-F238E27FC236}">
                      <a16:creationId xmlns:a16="http://schemas.microsoft.com/office/drawing/2014/main" id="{EAA2E76C-709D-457E-9948-E24884BBA8D1}"/>
                    </a:ext>
                  </a:extLst>
                </p:cNvPr>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flipH="1">
                  <a:off x="1032762" y="1538241"/>
                  <a:ext cx="456116" cy="456116"/>
                </a:xfrm>
                <a:prstGeom prst="rect">
                  <a:avLst/>
                </a:prstGeom>
                <a:noFill/>
                <a:extLst>
                  <a:ext uri="{909E8E84-426E-40DD-AFC4-6F175D3DCCD1}">
                    <a14:hiddenFill xmlns:a14="http://schemas.microsoft.com/office/drawing/2010/main">
                      <a:solidFill>
                        <a:srgbClr val="FFFFFF"/>
                      </a:solidFill>
                    </a14:hiddenFill>
                  </a:ext>
                </a:extLst>
              </p:spPr>
            </p:pic>
            <p:cxnSp>
              <p:nvCxnSpPr>
                <p:cNvPr id="356" name="直線コネクタ 355">
                  <a:extLst>
                    <a:ext uri="{FF2B5EF4-FFF2-40B4-BE49-F238E27FC236}">
                      <a16:creationId xmlns:a16="http://schemas.microsoft.com/office/drawing/2014/main" id="{8FD6AB6F-0A75-445C-ACCF-DBDBCAA7C340}"/>
                    </a:ext>
                  </a:extLst>
                </p:cNvPr>
                <p:cNvCxnSpPr>
                  <a:cxnSpLocks/>
                </p:cNvCxnSpPr>
                <p:nvPr/>
              </p:nvCxnSpPr>
              <p:spPr>
                <a:xfrm flipV="1">
                  <a:off x="2958760" y="1179149"/>
                  <a:ext cx="0" cy="45165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357" name="直線コネクタ 356">
                  <a:extLst>
                    <a:ext uri="{FF2B5EF4-FFF2-40B4-BE49-F238E27FC236}">
                      <a16:creationId xmlns:a16="http://schemas.microsoft.com/office/drawing/2014/main" id="{90575F22-C320-4361-9BF9-E8988C17D15A}"/>
                    </a:ext>
                  </a:extLst>
                </p:cNvPr>
                <p:cNvCxnSpPr>
                  <a:cxnSpLocks/>
                </p:cNvCxnSpPr>
                <p:nvPr/>
              </p:nvCxnSpPr>
              <p:spPr>
                <a:xfrm flipV="1">
                  <a:off x="3457070" y="1184794"/>
                  <a:ext cx="0" cy="45165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358" name="Picture 4">
                  <a:extLst>
                    <a:ext uri="{FF2B5EF4-FFF2-40B4-BE49-F238E27FC236}">
                      <a16:creationId xmlns:a16="http://schemas.microsoft.com/office/drawing/2014/main" id="{18253C79-3218-437A-967D-36BE3A0FD73D}"/>
                    </a:ext>
                  </a:extLst>
                </p:cNvPr>
                <p:cNvPicPr>
                  <a:picLocks noChangeAspect="1" noChangeArrowheads="1"/>
                </p:cNvPicPr>
                <p:nvPr/>
              </p:nvPicPr>
              <p:blipFill>
                <a:blip r:embed="rId23" cstate="print">
                  <a:extLst>
                    <a:ext uri="{28A0092B-C50C-407E-A947-70E740481C1C}">
                      <a14:useLocalDpi xmlns:a14="http://schemas.microsoft.com/office/drawing/2010/main" val="0"/>
                    </a:ext>
                  </a:extLst>
                </a:blip>
                <a:srcRect/>
                <a:stretch>
                  <a:fillRect/>
                </a:stretch>
              </p:blipFill>
              <p:spPr bwMode="auto">
                <a:xfrm rot="16200000" flipV="1">
                  <a:off x="3077906" y="1098903"/>
                  <a:ext cx="457294" cy="457294"/>
                </a:xfrm>
                <a:prstGeom prst="rect">
                  <a:avLst/>
                </a:prstGeom>
                <a:noFill/>
                <a:extLst>
                  <a:ext uri="{909E8E84-426E-40DD-AFC4-6F175D3DCCD1}">
                    <a14:hiddenFill xmlns:a14="http://schemas.microsoft.com/office/drawing/2010/main">
                      <a:solidFill>
                        <a:srgbClr val="FFFFFF"/>
                      </a:solidFill>
                    </a14:hiddenFill>
                  </a:ext>
                </a:extLst>
              </p:spPr>
            </p:pic>
            <p:pic>
              <p:nvPicPr>
                <p:cNvPr id="359" name="図 358">
                  <a:extLst>
                    <a:ext uri="{FF2B5EF4-FFF2-40B4-BE49-F238E27FC236}">
                      <a16:creationId xmlns:a16="http://schemas.microsoft.com/office/drawing/2014/main" id="{5C868623-5F75-4D46-88DA-31EDF3FA995C}"/>
                    </a:ext>
                  </a:extLst>
                </p:cNvPr>
                <p:cNvPicPr>
                  <a:picLocks noChangeAspect="1"/>
                </p:cNvPicPr>
                <p:nvPr/>
              </p:nvPicPr>
              <p:blipFill>
                <a:blip r:embed="rId24"/>
                <a:stretch>
                  <a:fillRect/>
                </a:stretch>
              </p:blipFill>
              <p:spPr>
                <a:xfrm>
                  <a:off x="1634613" y="1418287"/>
                  <a:ext cx="177461" cy="478812"/>
                </a:xfrm>
                <a:prstGeom prst="rect">
                  <a:avLst/>
                </a:prstGeom>
              </p:spPr>
            </p:pic>
            <p:pic>
              <p:nvPicPr>
                <p:cNvPr id="360" name="図 359">
                  <a:extLst>
                    <a:ext uri="{FF2B5EF4-FFF2-40B4-BE49-F238E27FC236}">
                      <a16:creationId xmlns:a16="http://schemas.microsoft.com/office/drawing/2014/main" id="{B8C4105B-420D-4E15-81A9-D30399EE9392}"/>
                    </a:ext>
                  </a:extLst>
                </p:cNvPr>
                <p:cNvPicPr>
                  <a:picLocks noChangeAspect="1"/>
                </p:cNvPicPr>
                <p:nvPr/>
              </p:nvPicPr>
              <p:blipFill>
                <a:blip r:embed="rId25"/>
                <a:stretch>
                  <a:fillRect/>
                </a:stretch>
              </p:blipFill>
              <p:spPr>
                <a:xfrm>
                  <a:off x="1931215" y="1645163"/>
                  <a:ext cx="162515" cy="281952"/>
                </a:xfrm>
                <a:prstGeom prst="rect">
                  <a:avLst/>
                </a:prstGeom>
              </p:spPr>
            </p:pic>
            <p:pic>
              <p:nvPicPr>
                <p:cNvPr id="361" name="図 360">
                  <a:extLst>
                    <a:ext uri="{FF2B5EF4-FFF2-40B4-BE49-F238E27FC236}">
                      <a16:creationId xmlns:a16="http://schemas.microsoft.com/office/drawing/2014/main" id="{8AEB25E8-7B1A-459F-8312-A0EB90B53879}"/>
                    </a:ext>
                  </a:extLst>
                </p:cNvPr>
                <p:cNvPicPr>
                  <a:picLocks noChangeAspect="1"/>
                </p:cNvPicPr>
                <p:nvPr/>
              </p:nvPicPr>
              <p:blipFill>
                <a:blip r:embed="rId26"/>
                <a:stretch>
                  <a:fillRect/>
                </a:stretch>
              </p:blipFill>
              <p:spPr>
                <a:xfrm>
                  <a:off x="4709375" y="1949262"/>
                  <a:ext cx="168540" cy="298499"/>
                </a:xfrm>
                <a:prstGeom prst="rect">
                  <a:avLst/>
                </a:prstGeom>
              </p:spPr>
            </p:pic>
            <p:grpSp>
              <p:nvGrpSpPr>
                <p:cNvPr id="362" name="グループ化 361">
                  <a:extLst>
                    <a:ext uri="{FF2B5EF4-FFF2-40B4-BE49-F238E27FC236}">
                      <a16:creationId xmlns:a16="http://schemas.microsoft.com/office/drawing/2014/main" id="{D1731140-D0B0-45FF-804D-EA56E780DCC1}"/>
                    </a:ext>
                  </a:extLst>
                </p:cNvPr>
                <p:cNvGrpSpPr/>
                <p:nvPr/>
              </p:nvGrpSpPr>
              <p:grpSpPr>
                <a:xfrm>
                  <a:off x="2992311" y="1454049"/>
                  <a:ext cx="332973" cy="383583"/>
                  <a:chOff x="-834953" y="2397224"/>
                  <a:chExt cx="976965" cy="1125462"/>
                </a:xfrm>
              </p:grpSpPr>
              <p:pic>
                <p:nvPicPr>
                  <p:cNvPr id="381" name="図 380">
                    <a:extLst>
                      <a:ext uri="{FF2B5EF4-FFF2-40B4-BE49-F238E27FC236}">
                        <a16:creationId xmlns:a16="http://schemas.microsoft.com/office/drawing/2014/main" id="{D8BEE02B-50A1-49FE-8F09-4AFF7394E4C5}"/>
                      </a:ext>
                    </a:extLst>
                  </p:cNvPr>
                  <p:cNvPicPr>
                    <a:picLocks noChangeAspect="1"/>
                  </p:cNvPicPr>
                  <p:nvPr/>
                </p:nvPicPr>
                <p:blipFill>
                  <a:blip r:embed="rId27"/>
                  <a:stretch>
                    <a:fillRect/>
                  </a:stretch>
                </p:blipFill>
                <p:spPr>
                  <a:xfrm>
                    <a:off x="-834953" y="2397224"/>
                    <a:ext cx="976965" cy="1125462"/>
                  </a:xfrm>
                  <a:prstGeom prst="rect">
                    <a:avLst/>
                  </a:prstGeom>
                </p:spPr>
              </p:pic>
              <p:sp>
                <p:nvSpPr>
                  <p:cNvPr id="382" name="正方形/長方形 381">
                    <a:extLst>
                      <a:ext uri="{FF2B5EF4-FFF2-40B4-BE49-F238E27FC236}">
                        <a16:creationId xmlns:a16="http://schemas.microsoft.com/office/drawing/2014/main" id="{2FBCDE19-B12F-49E0-A2FB-8CD0EF69B73E}"/>
                      </a:ext>
                    </a:extLst>
                  </p:cNvPr>
                  <p:cNvSpPr/>
                  <p:nvPr/>
                </p:nvSpPr>
                <p:spPr>
                  <a:xfrm>
                    <a:off x="-818271" y="3404647"/>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383" name="正方形/長方形 382">
                    <a:extLst>
                      <a:ext uri="{FF2B5EF4-FFF2-40B4-BE49-F238E27FC236}">
                        <a16:creationId xmlns:a16="http://schemas.microsoft.com/office/drawing/2014/main" id="{875D1C16-8CC0-4E83-A85B-762D8BEE74E4}"/>
                      </a:ext>
                    </a:extLst>
                  </p:cNvPr>
                  <p:cNvSpPr/>
                  <p:nvPr/>
                </p:nvSpPr>
                <p:spPr>
                  <a:xfrm>
                    <a:off x="-818271" y="2605963"/>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pic>
              <p:nvPicPr>
                <p:cNvPr id="363" name="Picture 6">
                  <a:extLst>
                    <a:ext uri="{FF2B5EF4-FFF2-40B4-BE49-F238E27FC236}">
                      <a16:creationId xmlns:a16="http://schemas.microsoft.com/office/drawing/2014/main" id="{B675FC11-E0E8-4984-ABC9-824ADCA42C85}"/>
                    </a:ext>
                  </a:extLst>
                </p:cNvPr>
                <p:cNvPicPr>
                  <a:picLocks noChangeAspect="1" noChangeArrowheads="1"/>
                </p:cNvPicPr>
                <p:nvPr/>
              </p:nvPicPr>
              <p:blipFill>
                <a:blip r:embed="rId28" cstate="print">
                  <a:extLst>
                    <a:ext uri="{28A0092B-C50C-407E-A947-70E740481C1C}">
                      <a14:useLocalDpi xmlns:a14="http://schemas.microsoft.com/office/drawing/2010/main" val="0"/>
                    </a:ext>
                  </a:extLst>
                </a:blip>
                <a:srcRect/>
                <a:stretch>
                  <a:fillRect/>
                </a:stretch>
              </p:blipFill>
              <p:spPr bwMode="auto">
                <a:xfrm>
                  <a:off x="3557182" y="1966913"/>
                  <a:ext cx="332440" cy="332440"/>
                </a:xfrm>
                <a:prstGeom prst="rect">
                  <a:avLst/>
                </a:prstGeom>
                <a:noFill/>
                <a:extLst>
                  <a:ext uri="{909E8E84-426E-40DD-AFC4-6F175D3DCCD1}">
                    <a14:hiddenFill xmlns:a14="http://schemas.microsoft.com/office/drawing/2010/main">
                      <a:solidFill>
                        <a:srgbClr val="FFFFFF"/>
                      </a:solidFill>
                    </a14:hiddenFill>
                  </a:ext>
                </a:extLst>
              </p:spPr>
            </p:pic>
            <p:cxnSp>
              <p:nvCxnSpPr>
                <p:cNvPr id="364" name="直線コネクタ 363">
                  <a:extLst>
                    <a:ext uri="{FF2B5EF4-FFF2-40B4-BE49-F238E27FC236}">
                      <a16:creationId xmlns:a16="http://schemas.microsoft.com/office/drawing/2014/main" id="{23B615EA-4AA2-45D0-B8FF-27631A294EE2}"/>
                    </a:ext>
                  </a:extLst>
                </p:cNvPr>
                <p:cNvCxnSpPr>
                  <a:cxnSpLocks/>
                </p:cNvCxnSpPr>
                <p:nvPr/>
              </p:nvCxnSpPr>
              <p:spPr>
                <a:xfrm>
                  <a:off x="3457071" y="1630470"/>
                  <a:ext cx="2558876"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365" name="グループ化 364"/>
                <p:cNvGrpSpPr/>
                <p:nvPr/>
              </p:nvGrpSpPr>
              <p:grpSpPr>
                <a:xfrm>
                  <a:off x="2316789" y="2009992"/>
                  <a:ext cx="286267" cy="355368"/>
                  <a:chOff x="9386618" y="3709568"/>
                  <a:chExt cx="1285603" cy="1595929"/>
                </a:xfrm>
              </p:grpSpPr>
              <p:sp>
                <p:nvSpPr>
                  <p:cNvPr id="379" name="フリーフォーム 378"/>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380" name="図 379"/>
                  <p:cNvPicPr>
                    <a:picLocks noChangeAspect="1"/>
                  </p:cNvPicPr>
                  <p:nvPr/>
                </p:nvPicPr>
                <p:blipFill>
                  <a:blip r:embed="rId7"/>
                  <a:stretch>
                    <a:fillRect/>
                  </a:stretch>
                </p:blipFill>
                <p:spPr>
                  <a:xfrm>
                    <a:off x="9386618" y="3709568"/>
                    <a:ext cx="1285603" cy="1595929"/>
                  </a:xfrm>
                  <a:prstGeom prst="rect">
                    <a:avLst/>
                  </a:prstGeom>
                </p:spPr>
              </p:pic>
            </p:grpSp>
            <p:cxnSp>
              <p:nvCxnSpPr>
                <p:cNvPr id="366" name="直線コネクタ 365">
                  <a:extLst>
                    <a:ext uri="{FF2B5EF4-FFF2-40B4-BE49-F238E27FC236}">
                      <a16:creationId xmlns:a16="http://schemas.microsoft.com/office/drawing/2014/main" id="{B4ECE1A6-4F1A-4087-AADC-25257AAA9E11}"/>
                    </a:ext>
                  </a:extLst>
                </p:cNvPr>
                <p:cNvCxnSpPr>
                  <a:cxnSpLocks/>
                </p:cNvCxnSpPr>
                <p:nvPr/>
              </p:nvCxnSpPr>
              <p:spPr>
                <a:xfrm>
                  <a:off x="852938" y="2446545"/>
                  <a:ext cx="5163007"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367" name="グループ化 366"/>
                <p:cNvGrpSpPr/>
                <p:nvPr/>
              </p:nvGrpSpPr>
              <p:grpSpPr>
                <a:xfrm flipH="1">
                  <a:off x="4445198" y="2061575"/>
                  <a:ext cx="228826" cy="317373"/>
                  <a:chOff x="9151588" y="3934060"/>
                  <a:chExt cx="1104762" cy="1371429"/>
                </a:xfrm>
              </p:grpSpPr>
              <p:pic>
                <p:nvPicPr>
                  <p:cNvPr id="377" name="図 376"/>
                  <p:cNvPicPr>
                    <a:picLocks noChangeAspect="1"/>
                  </p:cNvPicPr>
                  <p:nvPr/>
                </p:nvPicPr>
                <p:blipFill>
                  <a:blip r:embed="rId7"/>
                  <a:stretch>
                    <a:fillRect/>
                  </a:stretch>
                </p:blipFill>
                <p:spPr>
                  <a:xfrm>
                    <a:off x="9151588" y="3934060"/>
                    <a:ext cx="1104762" cy="1371429"/>
                  </a:xfrm>
                  <a:prstGeom prst="rect">
                    <a:avLst/>
                  </a:prstGeom>
                </p:spPr>
              </p:pic>
              <p:sp>
                <p:nvSpPr>
                  <p:cNvPr id="378" name="フリーフォーム 377"/>
                  <p:cNvSpPr/>
                  <p:nvPr/>
                </p:nvSpPr>
                <p:spPr>
                  <a:xfrm>
                    <a:off x="9540607" y="5144877"/>
                    <a:ext cx="121186" cy="132203"/>
                  </a:xfrm>
                  <a:custGeom>
                    <a:avLst/>
                    <a:gdLst>
                      <a:gd name="connsiteX0" fmla="*/ 0 w 121186"/>
                      <a:gd name="connsiteY0" fmla="*/ 0 h 132203"/>
                      <a:gd name="connsiteX1" fmla="*/ 121186 w 121186"/>
                      <a:gd name="connsiteY1" fmla="*/ 22034 h 132203"/>
                      <a:gd name="connsiteX2" fmla="*/ 99152 w 121186"/>
                      <a:gd name="connsiteY2" fmla="*/ 77118 h 132203"/>
                      <a:gd name="connsiteX3" fmla="*/ 55084 w 121186"/>
                      <a:gd name="connsiteY3" fmla="*/ 132203 h 132203"/>
                      <a:gd name="connsiteX4" fmla="*/ 33051 w 121186"/>
                      <a:gd name="connsiteY4" fmla="*/ 132203 h 132203"/>
                      <a:gd name="connsiteX5" fmla="*/ 0 w 121186"/>
                      <a:gd name="connsiteY5" fmla="*/ 0 h 1322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186" h="132203">
                        <a:moveTo>
                          <a:pt x="0" y="0"/>
                        </a:moveTo>
                        <a:lnTo>
                          <a:pt x="121186" y="22034"/>
                        </a:lnTo>
                        <a:lnTo>
                          <a:pt x="99152" y="77118"/>
                        </a:lnTo>
                        <a:lnTo>
                          <a:pt x="55084" y="132203"/>
                        </a:lnTo>
                        <a:lnTo>
                          <a:pt x="33051" y="13220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sp>
              <p:nvSpPr>
                <p:cNvPr id="368" name="フリーフォーム: 図形 3">
                  <a:extLst>
                    <a:ext uri="{FF2B5EF4-FFF2-40B4-BE49-F238E27FC236}">
                      <a16:creationId xmlns:a16="http://schemas.microsoft.com/office/drawing/2014/main" id="{24BEF481-22B3-40B5-AE4E-F9374283B1B4}"/>
                    </a:ext>
                  </a:extLst>
                </p:cNvPr>
                <p:cNvSpPr/>
                <p:nvPr/>
              </p:nvSpPr>
              <p:spPr>
                <a:xfrm>
                  <a:off x="2605176" y="2009057"/>
                  <a:ext cx="1868705" cy="248407"/>
                </a:xfrm>
                <a:custGeom>
                  <a:avLst/>
                  <a:gdLst>
                    <a:gd name="connsiteX0" fmla="*/ 0 w 2802466"/>
                    <a:gd name="connsiteY0" fmla="*/ 372533 h 372533"/>
                    <a:gd name="connsiteX1" fmla="*/ 186266 w 2802466"/>
                    <a:gd name="connsiteY1" fmla="*/ 0 h 372533"/>
                    <a:gd name="connsiteX2" fmla="*/ 2683933 w 2802466"/>
                    <a:gd name="connsiteY2" fmla="*/ 0 h 372533"/>
                    <a:gd name="connsiteX3" fmla="*/ 2802466 w 2802466"/>
                    <a:gd name="connsiteY3" fmla="*/ 364067 h 372533"/>
                  </a:gdLst>
                  <a:ahLst/>
                  <a:cxnLst>
                    <a:cxn ang="0">
                      <a:pos x="connsiteX0" y="connsiteY0"/>
                    </a:cxn>
                    <a:cxn ang="0">
                      <a:pos x="connsiteX1" y="connsiteY1"/>
                    </a:cxn>
                    <a:cxn ang="0">
                      <a:pos x="connsiteX2" y="connsiteY2"/>
                    </a:cxn>
                    <a:cxn ang="0">
                      <a:pos x="connsiteX3" y="connsiteY3"/>
                    </a:cxn>
                  </a:cxnLst>
                  <a:rect l="l" t="t" r="r" b="b"/>
                  <a:pathLst>
                    <a:path w="2802466" h="372533">
                      <a:moveTo>
                        <a:pt x="0" y="372533"/>
                      </a:moveTo>
                      <a:lnTo>
                        <a:pt x="186266" y="0"/>
                      </a:lnTo>
                      <a:lnTo>
                        <a:pt x="2683933" y="0"/>
                      </a:lnTo>
                      <a:lnTo>
                        <a:pt x="2802466" y="364067"/>
                      </a:lnTo>
                    </a:path>
                  </a:pathLst>
                </a:cu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nvGrpSpPr>
                <p:cNvPr id="369" name="グループ化 368">
                  <a:extLst>
                    <a:ext uri="{FF2B5EF4-FFF2-40B4-BE49-F238E27FC236}">
                      <a16:creationId xmlns:a16="http://schemas.microsoft.com/office/drawing/2014/main" id="{D1731140-D0B0-45FF-804D-EA56E780DCC1}"/>
                    </a:ext>
                  </a:extLst>
                </p:cNvPr>
                <p:cNvGrpSpPr/>
                <p:nvPr/>
              </p:nvGrpSpPr>
              <p:grpSpPr>
                <a:xfrm>
                  <a:off x="3819649" y="1824999"/>
                  <a:ext cx="270543" cy="311858"/>
                  <a:chOff x="-818860" y="2605963"/>
                  <a:chExt cx="793791" cy="915015"/>
                </a:xfrm>
              </p:grpSpPr>
              <p:sp>
                <p:nvSpPr>
                  <p:cNvPr id="374" name="正方形/長方形 373">
                    <a:extLst>
                      <a:ext uri="{FF2B5EF4-FFF2-40B4-BE49-F238E27FC236}">
                        <a16:creationId xmlns:a16="http://schemas.microsoft.com/office/drawing/2014/main" id="{2FBCDE19-B12F-49E0-A2FB-8CD0EF69B73E}"/>
                      </a:ext>
                    </a:extLst>
                  </p:cNvPr>
                  <p:cNvSpPr/>
                  <p:nvPr/>
                </p:nvSpPr>
                <p:spPr>
                  <a:xfrm>
                    <a:off x="-818271" y="3404647"/>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375" name="正方形/長方形 374">
                    <a:extLst>
                      <a:ext uri="{FF2B5EF4-FFF2-40B4-BE49-F238E27FC236}">
                        <a16:creationId xmlns:a16="http://schemas.microsoft.com/office/drawing/2014/main" id="{875D1C16-8CC0-4E83-A85B-762D8BEE74E4}"/>
                      </a:ext>
                    </a:extLst>
                  </p:cNvPr>
                  <p:cNvSpPr/>
                  <p:nvPr/>
                </p:nvSpPr>
                <p:spPr>
                  <a:xfrm>
                    <a:off x="-818271" y="2605963"/>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376" name="図 375">
                    <a:extLst>
                      <a:ext uri="{FF2B5EF4-FFF2-40B4-BE49-F238E27FC236}">
                        <a16:creationId xmlns:a16="http://schemas.microsoft.com/office/drawing/2014/main" id="{D8BEE02B-50A1-49FE-8F09-4AFF7394E4C5}"/>
                      </a:ext>
                    </a:extLst>
                  </p:cNvPr>
                  <p:cNvPicPr>
                    <a:picLocks noChangeAspect="1"/>
                  </p:cNvPicPr>
                  <p:nvPr/>
                </p:nvPicPr>
                <p:blipFill>
                  <a:blip r:embed="rId27"/>
                  <a:stretch>
                    <a:fillRect/>
                  </a:stretch>
                </p:blipFill>
                <p:spPr>
                  <a:xfrm>
                    <a:off x="-818860" y="2606531"/>
                    <a:ext cx="793791" cy="914447"/>
                  </a:xfrm>
                  <a:prstGeom prst="rect">
                    <a:avLst/>
                  </a:prstGeom>
                </p:spPr>
              </p:pic>
            </p:grpSp>
            <p:pic>
              <p:nvPicPr>
                <p:cNvPr id="370" name="図 369">
                  <a:extLst>
                    <a:ext uri="{FF2B5EF4-FFF2-40B4-BE49-F238E27FC236}">
                      <a16:creationId xmlns:a16="http://schemas.microsoft.com/office/drawing/2014/main" id="{7AEDA7CC-1F5C-4793-B99A-7C069AB25D53}"/>
                    </a:ext>
                  </a:extLst>
                </p:cNvPr>
                <p:cNvPicPr>
                  <a:picLocks noChangeAspect="1"/>
                </p:cNvPicPr>
                <p:nvPr/>
              </p:nvPicPr>
              <p:blipFill>
                <a:blip r:embed="rId6"/>
                <a:stretch>
                  <a:fillRect/>
                </a:stretch>
              </p:blipFill>
              <p:spPr>
                <a:xfrm>
                  <a:off x="2721723" y="1949262"/>
                  <a:ext cx="172743" cy="310500"/>
                </a:xfrm>
                <a:prstGeom prst="rect">
                  <a:avLst/>
                </a:prstGeom>
              </p:spPr>
            </p:pic>
            <p:pic>
              <p:nvPicPr>
                <p:cNvPr id="371" name="図 370">
                  <a:extLst>
                    <a:ext uri="{FF2B5EF4-FFF2-40B4-BE49-F238E27FC236}">
                      <a16:creationId xmlns:a16="http://schemas.microsoft.com/office/drawing/2014/main" id="{C897B9C4-BF3C-4BDE-9F22-788C55C551D6}"/>
                    </a:ext>
                  </a:extLst>
                </p:cNvPr>
                <p:cNvPicPr>
                  <a:picLocks noChangeAspect="1"/>
                </p:cNvPicPr>
                <p:nvPr/>
              </p:nvPicPr>
              <p:blipFill>
                <a:blip r:embed="rId5"/>
                <a:stretch>
                  <a:fillRect/>
                </a:stretch>
              </p:blipFill>
              <p:spPr>
                <a:xfrm>
                  <a:off x="4208859" y="1959567"/>
                  <a:ext cx="160969" cy="296851"/>
                </a:xfrm>
                <a:prstGeom prst="rect">
                  <a:avLst/>
                </a:prstGeom>
              </p:spPr>
            </p:pic>
            <p:pic>
              <p:nvPicPr>
                <p:cNvPr id="372" name="Picture 14">
                  <a:extLst>
                    <a:ext uri="{FF2B5EF4-FFF2-40B4-BE49-F238E27FC236}">
                      <a16:creationId xmlns:a16="http://schemas.microsoft.com/office/drawing/2014/main" id="{789498DE-1DA7-4A68-A07F-BC14424E32BE}"/>
                    </a:ext>
                  </a:extLst>
                </p:cNvPr>
                <p:cNvPicPr>
                  <a:picLocks noChangeAspect="1" noChangeArrowheads="1"/>
                </p:cNvPicPr>
                <p:nvPr/>
              </p:nvPicPr>
              <p:blipFill>
                <a:blip r:embed="rId29" cstate="print">
                  <a:extLst>
                    <a:ext uri="{28A0092B-C50C-407E-A947-70E740481C1C}">
                      <a14:useLocalDpi xmlns:a14="http://schemas.microsoft.com/office/drawing/2010/main" val="0"/>
                    </a:ext>
                  </a:extLst>
                </a:blip>
                <a:srcRect/>
                <a:stretch>
                  <a:fillRect/>
                </a:stretch>
              </p:blipFill>
              <p:spPr bwMode="auto">
                <a:xfrm flipH="1">
                  <a:off x="1789522" y="2142684"/>
                  <a:ext cx="305692" cy="305692"/>
                </a:xfrm>
                <a:prstGeom prst="rect">
                  <a:avLst/>
                </a:prstGeom>
                <a:noFill/>
                <a:extLst>
                  <a:ext uri="{909E8E84-426E-40DD-AFC4-6F175D3DCCD1}">
                    <a14:hiddenFill xmlns:a14="http://schemas.microsoft.com/office/drawing/2010/main">
                      <a:solidFill>
                        <a:srgbClr val="FFFFFF"/>
                      </a:solidFill>
                    </a14:hiddenFill>
                  </a:ext>
                </a:extLst>
              </p:spPr>
            </p:pic>
            <p:pic>
              <p:nvPicPr>
                <p:cNvPr id="373" name="Picture 16">
                  <a:extLst>
                    <a:ext uri="{FF2B5EF4-FFF2-40B4-BE49-F238E27FC236}">
                      <a16:creationId xmlns:a16="http://schemas.microsoft.com/office/drawing/2014/main" id="{52718EE1-693C-4AD1-ADF6-6FBB1CB6C03C}"/>
                    </a:ext>
                  </a:extLst>
                </p:cNvPr>
                <p:cNvPicPr>
                  <a:picLocks noChangeAspect="1" noChangeArrowheads="1"/>
                </p:cNvPicPr>
                <p:nvPr/>
              </p:nvPicPr>
              <p:blipFill>
                <a:blip r:embed="rId30" cstate="print">
                  <a:extLst>
                    <a:ext uri="{28A0092B-C50C-407E-A947-70E740481C1C}">
                      <a14:useLocalDpi xmlns:a14="http://schemas.microsoft.com/office/drawing/2010/main" val="0"/>
                    </a:ext>
                  </a:extLst>
                </a:blip>
                <a:srcRect/>
                <a:stretch>
                  <a:fillRect/>
                </a:stretch>
              </p:blipFill>
              <p:spPr bwMode="auto">
                <a:xfrm>
                  <a:off x="5199747" y="2136448"/>
                  <a:ext cx="310098" cy="310098"/>
                </a:xfrm>
                <a:prstGeom prst="rect">
                  <a:avLst/>
                </a:prstGeom>
                <a:noFill/>
                <a:extLst>
                  <a:ext uri="{909E8E84-426E-40DD-AFC4-6F175D3DCCD1}">
                    <a14:hiddenFill xmlns:a14="http://schemas.microsoft.com/office/drawing/2010/main">
                      <a:solidFill>
                        <a:srgbClr val="FFFFFF"/>
                      </a:solidFill>
                    </a14:hiddenFill>
                  </a:ext>
                </a:extLst>
              </p:spPr>
            </p:pic>
          </p:grpSp>
          <p:sp>
            <p:nvSpPr>
              <p:cNvPr id="349" name="正方形/長方形 348">
                <a:extLst>
                  <a:ext uri="{FF2B5EF4-FFF2-40B4-BE49-F238E27FC236}">
                    <a16:creationId xmlns:a16="http://schemas.microsoft.com/office/drawing/2014/main" id="{C510472F-D3FA-4B7C-A281-E79E93D65470}"/>
                  </a:ext>
                </a:extLst>
              </p:cNvPr>
              <p:cNvSpPr/>
              <p:nvPr/>
            </p:nvSpPr>
            <p:spPr>
              <a:xfrm>
                <a:off x="2660140" y="4934469"/>
                <a:ext cx="110557" cy="5283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grpSp>
        <p:pic>
          <p:nvPicPr>
            <p:cNvPr id="347" name="Picture 6">
              <a:extLst>
                <a:ext uri="{FF2B5EF4-FFF2-40B4-BE49-F238E27FC236}">
                  <a16:creationId xmlns:a16="http://schemas.microsoft.com/office/drawing/2014/main" id="{B675FC11-E0E8-4984-ABC9-824ADCA42C85}"/>
                </a:ext>
              </a:extLst>
            </p:cNvPr>
            <p:cNvPicPr>
              <a:picLocks noChangeAspect="1" noChangeArrowheads="1"/>
            </p:cNvPicPr>
            <p:nvPr/>
          </p:nvPicPr>
          <p:blipFill>
            <a:blip r:embed="rId31" cstate="print">
              <a:extLst>
                <a:ext uri="{28A0092B-C50C-407E-A947-70E740481C1C}">
                  <a14:useLocalDpi xmlns:a14="http://schemas.microsoft.com/office/drawing/2010/main" val="0"/>
                </a:ext>
              </a:extLst>
            </a:blip>
            <a:srcRect/>
            <a:stretch>
              <a:fillRect/>
            </a:stretch>
          </p:blipFill>
          <p:spPr bwMode="auto">
            <a:xfrm>
              <a:off x="3875998" y="4595215"/>
              <a:ext cx="212735" cy="212735"/>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84" name="グループ化 383">
            <a:extLst>
              <a:ext uri="{FF2B5EF4-FFF2-40B4-BE49-F238E27FC236}">
                <a16:creationId xmlns:a16="http://schemas.microsoft.com/office/drawing/2014/main" id="{8A4AD38A-FCDA-4234-8DEC-0AB86F624EDF}"/>
              </a:ext>
            </a:extLst>
          </p:cNvPr>
          <p:cNvGrpSpPr/>
          <p:nvPr/>
        </p:nvGrpSpPr>
        <p:grpSpPr>
          <a:xfrm>
            <a:off x="1496617" y="5476209"/>
            <a:ext cx="2170425" cy="1291049"/>
            <a:chOff x="3887009" y="5450319"/>
            <a:chExt cx="2170425" cy="1291049"/>
          </a:xfrm>
        </p:grpSpPr>
        <p:sp>
          <p:nvSpPr>
            <p:cNvPr id="385" name="正方形/長方形 384"/>
            <p:cNvSpPr/>
            <p:nvPr/>
          </p:nvSpPr>
          <p:spPr>
            <a:xfrm>
              <a:off x="3887009" y="5450319"/>
              <a:ext cx="2170425" cy="126778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sp>
          <p:nvSpPr>
            <p:cNvPr id="386" name="フリーフォーム 385"/>
            <p:cNvSpPr/>
            <p:nvPr/>
          </p:nvSpPr>
          <p:spPr>
            <a:xfrm>
              <a:off x="3930732" y="5462944"/>
              <a:ext cx="1981200" cy="1219200"/>
            </a:xfrm>
            <a:custGeom>
              <a:avLst/>
              <a:gdLst>
                <a:gd name="connsiteX0" fmla="*/ 1981200 w 1981200"/>
                <a:gd name="connsiteY0" fmla="*/ 0 h 1219200"/>
                <a:gd name="connsiteX1" fmla="*/ 1981200 w 1981200"/>
                <a:gd name="connsiteY1" fmla="*/ 350520 h 1219200"/>
                <a:gd name="connsiteX2" fmla="*/ 1440180 w 1981200"/>
                <a:gd name="connsiteY2" fmla="*/ 464820 h 1219200"/>
                <a:gd name="connsiteX3" fmla="*/ 1043940 w 1981200"/>
                <a:gd name="connsiteY3" fmla="*/ 556260 h 1219200"/>
                <a:gd name="connsiteX4" fmla="*/ 822960 w 1981200"/>
                <a:gd name="connsiteY4" fmla="*/ 624840 h 1219200"/>
                <a:gd name="connsiteX5" fmla="*/ 647700 w 1981200"/>
                <a:gd name="connsiteY5" fmla="*/ 746760 h 1219200"/>
                <a:gd name="connsiteX6" fmla="*/ 548640 w 1981200"/>
                <a:gd name="connsiteY6" fmla="*/ 861060 h 1219200"/>
                <a:gd name="connsiteX7" fmla="*/ 541020 w 1981200"/>
                <a:gd name="connsiteY7" fmla="*/ 944880 h 1219200"/>
                <a:gd name="connsiteX8" fmla="*/ 533400 w 1981200"/>
                <a:gd name="connsiteY8" fmla="*/ 998220 h 1219200"/>
                <a:gd name="connsiteX9" fmla="*/ 533400 w 1981200"/>
                <a:gd name="connsiteY9" fmla="*/ 1097280 h 1219200"/>
                <a:gd name="connsiteX10" fmla="*/ 533400 w 1981200"/>
                <a:gd name="connsiteY10" fmla="*/ 1219200 h 1219200"/>
                <a:gd name="connsiteX11" fmla="*/ 0 w 1981200"/>
                <a:gd name="connsiteY11" fmla="*/ 1219200 h 1219200"/>
                <a:gd name="connsiteX12" fmla="*/ 0 w 1981200"/>
                <a:gd name="connsiteY12" fmla="*/ 952500 h 1219200"/>
                <a:gd name="connsiteX13" fmla="*/ 76200 w 1981200"/>
                <a:gd name="connsiteY13" fmla="*/ 685800 h 1219200"/>
                <a:gd name="connsiteX14" fmla="*/ 213360 w 1981200"/>
                <a:gd name="connsiteY14" fmla="*/ 541020 h 1219200"/>
                <a:gd name="connsiteX15" fmla="*/ 312420 w 1981200"/>
                <a:gd name="connsiteY15" fmla="*/ 434340 h 1219200"/>
                <a:gd name="connsiteX16" fmla="*/ 510540 w 1981200"/>
                <a:gd name="connsiteY16" fmla="*/ 365760 h 1219200"/>
                <a:gd name="connsiteX17" fmla="*/ 922020 w 1981200"/>
                <a:gd name="connsiteY17" fmla="*/ 236220 h 1219200"/>
                <a:gd name="connsiteX18" fmla="*/ 1226820 w 1981200"/>
                <a:gd name="connsiteY18" fmla="*/ 167640 h 1219200"/>
                <a:gd name="connsiteX19" fmla="*/ 1607820 w 1981200"/>
                <a:gd name="connsiteY19" fmla="*/ 76200 h 1219200"/>
                <a:gd name="connsiteX20" fmla="*/ 1981200 w 1981200"/>
                <a:gd name="connsiteY20" fmla="*/ 0 h 121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981200" h="1219200">
                  <a:moveTo>
                    <a:pt x="1981200" y="0"/>
                  </a:moveTo>
                  <a:lnTo>
                    <a:pt x="1981200" y="350520"/>
                  </a:lnTo>
                  <a:lnTo>
                    <a:pt x="1440180" y="464820"/>
                  </a:lnTo>
                  <a:lnTo>
                    <a:pt x="1043940" y="556260"/>
                  </a:lnTo>
                  <a:lnTo>
                    <a:pt x="822960" y="624840"/>
                  </a:lnTo>
                  <a:lnTo>
                    <a:pt x="647700" y="746760"/>
                  </a:lnTo>
                  <a:lnTo>
                    <a:pt x="548640" y="861060"/>
                  </a:lnTo>
                  <a:lnTo>
                    <a:pt x="541020" y="944880"/>
                  </a:lnTo>
                  <a:lnTo>
                    <a:pt x="533400" y="998220"/>
                  </a:lnTo>
                  <a:lnTo>
                    <a:pt x="533400" y="1097280"/>
                  </a:lnTo>
                  <a:lnTo>
                    <a:pt x="533400" y="1219200"/>
                  </a:lnTo>
                  <a:lnTo>
                    <a:pt x="0" y="1219200"/>
                  </a:lnTo>
                  <a:lnTo>
                    <a:pt x="0" y="952500"/>
                  </a:lnTo>
                  <a:lnTo>
                    <a:pt x="76200" y="685800"/>
                  </a:lnTo>
                  <a:lnTo>
                    <a:pt x="213360" y="541020"/>
                  </a:lnTo>
                  <a:lnTo>
                    <a:pt x="312420" y="434340"/>
                  </a:lnTo>
                  <a:lnTo>
                    <a:pt x="510540" y="365760"/>
                  </a:lnTo>
                  <a:lnTo>
                    <a:pt x="922020" y="236220"/>
                  </a:lnTo>
                  <a:lnTo>
                    <a:pt x="1226820" y="167640"/>
                  </a:lnTo>
                  <a:lnTo>
                    <a:pt x="1607820" y="76200"/>
                  </a:lnTo>
                  <a:lnTo>
                    <a:pt x="198120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grpSp>
          <p:nvGrpSpPr>
            <p:cNvPr id="387" name="グループ化 386">
              <a:extLst>
                <a:ext uri="{FF2B5EF4-FFF2-40B4-BE49-F238E27FC236}">
                  <a16:creationId xmlns:a16="http://schemas.microsoft.com/office/drawing/2014/main" id="{FA31DD84-2748-444C-A801-E80F53454CF0}"/>
                </a:ext>
              </a:extLst>
            </p:cNvPr>
            <p:cNvGrpSpPr/>
            <p:nvPr/>
          </p:nvGrpSpPr>
          <p:grpSpPr>
            <a:xfrm>
              <a:off x="3920919" y="5464467"/>
              <a:ext cx="2119208" cy="1276901"/>
              <a:chOff x="3843570" y="5472683"/>
              <a:chExt cx="2119208" cy="1276901"/>
            </a:xfrm>
          </p:grpSpPr>
          <p:grpSp>
            <p:nvGrpSpPr>
              <p:cNvPr id="389" name="グループ化 388"/>
              <p:cNvGrpSpPr/>
              <p:nvPr/>
            </p:nvGrpSpPr>
            <p:grpSpPr>
              <a:xfrm>
                <a:off x="3843570" y="5472683"/>
                <a:ext cx="2119208" cy="1276901"/>
                <a:chOff x="1552255" y="2859944"/>
                <a:chExt cx="3366272" cy="2028304"/>
              </a:xfrm>
            </p:grpSpPr>
            <p:sp>
              <p:nvSpPr>
                <p:cNvPr id="391" name="フリーフォーム: 図形 23">
                  <a:extLst>
                    <a:ext uri="{FF2B5EF4-FFF2-40B4-BE49-F238E27FC236}">
                      <a16:creationId xmlns:a16="http://schemas.microsoft.com/office/drawing/2014/main" id="{257DBEC3-6F29-4954-9AAA-DC1C7F132AAA}"/>
                    </a:ext>
                  </a:extLst>
                </p:cNvPr>
                <p:cNvSpPr/>
                <p:nvPr/>
              </p:nvSpPr>
              <p:spPr>
                <a:xfrm>
                  <a:off x="1727079" y="3230369"/>
                  <a:ext cx="1402849" cy="642130"/>
                </a:xfrm>
                <a:custGeom>
                  <a:avLst/>
                  <a:gdLst>
                    <a:gd name="connsiteX0" fmla="*/ 0 w 1828800"/>
                    <a:gd name="connsiteY0" fmla="*/ 1049154 h 1049154"/>
                    <a:gd name="connsiteX1" fmla="*/ 471638 w 1828800"/>
                    <a:gd name="connsiteY1" fmla="*/ 1010653 h 1049154"/>
                    <a:gd name="connsiteX2" fmla="*/ 721895 w 1828800"/>
                    <a:gd name="connsiteY2" fmla="*/ 779647 h 1049154"/>
                    <a:gd name="connsiteX3" fmla="*/ 1001027 w 1828800"/>
                    <a:gd name="connsiteY3" fmla="*/ 596767 h 1049154"/>
                    <a:gd name="connsiteX4" fmla="*/ 1318661 w 1828800"/>
                    <a:gd name="connsiteY4" fmla="*/ 442763 h 1049154"/>
                    <a:gd name="connsiteX5" fmla="*/ 1771048 w 1828800"/>
                    <a:gd name="connsiteY5" fmla="*/ 327259 h 1049154"/>
                    <a:gd name="connsiteX6" fmla="*/ 1828800 w 1828800"/>
                    <a:gd name="connsiteY6" fmla="*/ 0 h 10491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28800" h="1049154">
                      <a:moveTo>
                        <a:pt x="0" y="1049154"/>
                      </a:moveTo>
                      <a:lnTo>
                        <a:pt x="471638" y="1010653"/>
                      </a:lnTo>
                      <a:lnTo>
                        <a:pt x="721895" y="779647"/>
                      </a:lnTo>
                      <a:lnTo>
                        <a:pt x="1001027" y="596767"/>
                      </a:lnTo>
                      <a:lnTo>
                        <a:pt x="1318661" y="442763"/>
                      </a:lnTo>
                      <a:lnTo>
                        <a:pt x="1771048" y="327259"/>
                      </a:lnTo>
                      <a:lnTo>
                        <a:pt x="1828800" y="0"/>
                      </a:lnTo>
                    </a:path>
                  </a:pathLst>
                </a:custGeom>
                <a:solidFill>
                  <a:schemeClr val="accent2">
                    <a:lumMod val="20000"/>
                    <a:lumOff val="80000"/>
                  </a:schemeClr>
                </a:solid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392" name="フリーフォーム: 図形 24">
                  <a:extLst>
                    <a:ext uri="{FF2B5EF4-FFF2-40B4-BE49-F238E27FC236}">
                      <a16:creationId xmlns:a16="http://schemas.microsoft.com/office/drawing/2014/main" id="{BF671D32-FF27-42EA-8FF1-3BC31BD1DE4B}"/>
                    </a:ext>
                  </a:extLst>
                </p:cNvPr>
                <p:cNvSpPr/>
                <p:nvPr/>
              </p:nvSpPr>
              <p:spPr>
                <a:xfrm>
                  <a:off x="2401135" y="3416283"/>
                  <a:ext cx="2334265" cy="1373643"/>
                </a:xfrm>
                <a:custGeom>
                  <a:avLst/>
                  <a:gdLst>
                    <a:gd name="connsiteX0" fmla="*/ 14183 w 3209771"/>
                    <a:gd name="connsiteY0" fmla="*/ 2367814 h 2367814"/>
                    <a:gd name="connsiteX1" fmla="*/ 485821 w 3209771"/>
                    <a:gd name="connsiteY1" fmla="*/ 885524 h 2367814"/>
                    <a:gd name="connsiteX2" fmla="*/ 3209771 w 3209771"/>
                    <a:gd name="connsiteY2" fmla="*/ 0 h 2367814"/>
                    <a:gd name="connsiteX3" fmla="*/ 3209771 w 3209771"/>
                    <a:gd name="connsiteY3" fmla="*/ 0 h 2367814"/>
                  </a:gdLst>
                  <a:ahLst/>
                  <a:cxnLst>
                    <a:cxn ang="0">
                      <a:pos x="connsiteX0" y="connsiteY0"/>
                    </a:cxn>
                    <a:cxn ang="0">
                      <a:pos x="connsiteX1" y="connsiteY1"/>
                    </a:cxn>
                    <a:cxn ang="0">
                      <a:pos x="connsiteX2" y="connsiteY2"/>
                    </a:cxn>
                    <a:cxn ang="0">
                      <a:pos x="connsiteX3" y="connsiteY3"/>
                    </a:cxn>
                  </a:cxnLst>
                  <a:rect l="l" t="t" r="r" b="b"/>
                  <a:pathLst>
                    <a:path w="3209771" h="2367814">
                      <a:moveTo>
                        <a:pt x="14183" y="2367814"/>
                      </a:moveTo>
                      <a:cubicBezTo>
                        <a:pt x="-16297" y="1823987"/>
                        <a:pt x="-46777" y="1280160"/>
                        <a:pt x="485821" y="885524"/>
                      </a:cubicBezTo>
                      <a:cubicBezTo>
                        <a:pt x="1018419" y="490888"/>
                        <a:pt x="3209771" y="0"/>
                        <a:pt x="3209771" y="0"/>
                      </a:cubicBezTo>
                      <a:lnTo>
                        <a:pt x="3209771" y="0"/>
                      </a:lnTo>
                    </a:path>
                  </a:pathLst>
                </a:cu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393" name="フリーフォーム: 図形 25">
                  <a:extLst>
                    <a:ext uri="{FF2B5EF4-FFF2-40B4-BE49-F238E27FC236}">
                      <a16:creationId xmlns:a16="http://schemas.microsoft.com/office/drawing/2014/main" id="{8B3F4259-F60F-4B46-AFC3-BBCD3A80C42D}"/>
                    </a:ext>
                  </a:extLst>
                </p:cNvPr>
                <p:cNvSpPr/>
                <p:nvPr/>
              </p:nvSpPr>
              <p:spPr>
                <a:xfrm>
                  <a:off x="2004286" y="3134755"/>
                  <a:ext cx="2731115" cy="1655171"/>
                </a:xfrm>
                <a:custGeom>
                  <a:avLst/>
                  <a:gdLst>
                    <a:gd name="connsiteX0" fmla="*/ 14183 w 3209771"/>
                    <a:gd name="connsiteY0" fmla="*/ 2367814 h 2367814"/>
                    <a:gd name="connsiteX1" fmla="*/ 485821 w 3209771"/>
                    <a:gd name="connsiteY1" fmla="*/ 885524 h 2367814"/>
                    <a:gd name="connsiteX2" fmla="*/ 3209771 w 3209771"/>
                    <a:gd name="connsiteY2" fmla="*/ 0 h 2367814"/>
                    <a:gd name="connsiteX3" fmla="*/ 3209771 w 3209771"/>
                    <a:gd name="connsiteY3" fmla="*/ 0 h 2367814"/>
                  </a:gdLst>
                  <a:ahLst/>
                  <a:cxnLst>
                    <a:cxn ang="0">
                      <a:pos x="connsiteX0" y="connsiteY0"/>
                    </a:cxn>
                    <a:cxn ang="0">
                      <a:pos x="connsiteX1" y="connsiteY1"/>
                    </a:cxn>
                    <a:cxn ang="0">
                      <a:pos x="connsiteX2" y="connsiteY2"/>
                    </a:cxn>
                    <a:cxn ang="0">
                      <a:pos x="connsiteX3" y="connsiteY3"/>
                    </a:cxn>
                  </a:cxnLst>
                  <a:rect l="l" t="t" r="r" b="b"/>
                  <a:pathLst>
                    <a:path w="3209771" h="2367814">
                      <a:moveTo>
                        <a:pt x="14183" y="2367814"/>
                      </a:moveTo>
                      <a:cubicBezTo>
                        <a:pt x="-16297" y="1823987"/>
                        <a:pt x="-46777" y="1280160"/>
                        <a:pt x="485821" y="885524"/>
                      </a:cubicBezTo>
                      <a:cubicBezTo>
                        <a:pt x="1018419" y="490888"/>
                        <a:pt x="3209771" y="0"/>
                        <a:pt x="3209771" y="0"/>
                      </a:cubicBezTo>
                      <a:lnTo>
                        <a:pt x="3209771" y="0"/>
                      </a:lnTo>
                    </a:path>
                  </a:pathLst>
                </a:custGeom>
                <a:noFill/>
                <a:ln w="19050">
                  <a:solidFill>
                    <a:schemeClr val="tx1">
                      <a:lumMod val="50000"/>
                      <a:lumOff val="50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394" name="Picture 2">
                  <a:extLst>
                    <a:ext uri="{FF2B5EF4-FFF2-40B4-BE49-F238E27FC236}">
                      <a16:creationId xmlns:a16="http://schemas.microsoft.com/office/drawing/2014/main" id="{4518B69B-7DAF-487D-A4C6-79899764C44D}"/>
                    </a:ext>
                  </a:extLst>
                </p:cNvPr>
                <p:cNvPicPr>
                  <a:picLocks noChangeAspect="1" noChangeArrowheads="1"/>
                </p:cNvPicPr>
                <p:nvPr/>
              </p:nvPicPr>
              <p:blipFill>
                <a:blip r:embed="rId32" cstate="print">
                  <a:extLst>
                    <a:ext uri="{28A0092B-C50C-407E-A947-70E740481C1C}">
                      <a14:useLocalDpi xmlns:a14="http://schemas.microsoft.com/office/drawing/2010/main" val="0"/>
                    </a:ext>
                  </a:extLst>
                </a:blip>
                <a:srcRect/>
                <a:stretch>
                  <a:fillRect/>
                </a:stretch>
              </p:blipFill>
              <p:spPr bwMode="auto">
                <a:xfrm rot="21102065">
                  <a:off x="4442166" y="3028455"/>
                  <a:ext cx="476361" cy="476361"/>
                </a:xfrm>
                <a:prstGeom prst="rect">
                  <a:avLst/>
                </a:prstGeom>
                <a:noFill/>
                <a:extLst>
                  <a:ext uri="{909E8E84-426E-40DD-AFC4-6F175D3DCCD1}">
                    <a14:hiddenFill xmlns:a14="http://schemas.microsoft.com/office/drawing/2010/main">
                      <a:solidFill>
                        <a:srgbClr val="FFFFFF"/>
                      </a:solidFill>
                    </a14:hiddenFill>
                  </a:ext>
                </a:extLst>
              </p:spPr>
            </p:pic>
            <p:pic>
              <p:nvPicPr>
                <p:cNvPr id="395" name="Picture 4">
                  <a:extLst>
                    <a:ext uri="{FF2B5EF4-FFF2-40B4-BE49-F238E27FC236}">
                      <a16:creationId xmlns:a16="http://schemas.microsoft.com/office/drawing/2014/main" id="{5C8AEF50-5C92-412F-96C5-5F95B3AA2503}"/>
                    </a:ext>
                  </a:extLst>
                </p:cNvPr>
                <p:cNvPicPr>
                  <a:picLocks noChangeAspect="1" noChangeArrowheads="1"/>
                </p:cNvPicPr>
                <p:nvPr/>
              </p:nvPicPr>
              <p:blipFill>
                <a:blip r:embed="rId33" cstate="print">
                  <a:extLst>
                    <a:ext uri="{28A0092B-C50C-407E-A947-70E740481C1C}">
                      <a14:useLocalDpi xmlns:a14="http://schemas.microsoft.com/office/drawing/2010/main" val="0"/>
                    </a:ext>
                  </a:extLst>
                </a:blip>
                <a:srcRect/>
                <a:stretch>
                  <a:fillRect/>
                </a:stretch>
              </p:blipFill>
              <p:spPr bwMode="auto">
                <a:xfrm rot="5400000">
                  <a:off x="1558684" y="4410657"/>
                  <a:ext cx="477591" cy="477591"/>
                </a:xfrm>
                <a:prstGeom prst="rect">
                  <a:avLst/>
                </a:prstGeom>
                <a:noFill/>
                <a:extLst>
                  <a:ext uri="{909E8E84-426E-40DD-AFC4-6F175D3DCCD1}">
                    <a14:hiddenFill xmlns:a14="http://schemas.microsoft.com/office/drawing/2010/main">
                      <a:solidFill>
                        <a:srgbClr val="FFFFFF"/>
                      </a:solidFill>
                    </a14:hiddenFill>
                  </a:ext>
                </a:extLst>
              </p:spPr>
            </p:pic>
            <p:pic>
              <p:nvPicPr>
                <p:cNvPr id="396" name="Picture 2" descr="å°å³-ä¸è»å®¶-ä¸­å¤ ã¤ã©ã¹ãã¢ã¤ã³ã³">
                  <a:extLst>
                    <a:ext uri="{FF2B5EF4-FFF2-40B4-BE49-F238E27FC236}">
                      <a16:creationId xmlns:a16="http://schemas.microsoft.com/office/drawing/2014/main" id="{587132DC-A398-487A-B32B-B1C97C51740E}"/>
                    </a:ext>
                  </a:extLst>
                </p:cNvPr>
                <p:cNvPicPr>
                  <a:picLocks noChangeAspect="1" noChangeArrowheads="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2413240" y="4041456"/>
                  <a:ext cx="535238" cy="535238"/>
                </a:xfrm>
                <a:prstGeom prst="rect">
                  <a:avLst/>
                </a:prstGeom>
                <a:noFill/>
                <a:extLst>
                  <a:ext uri="{909E8E84-426E-40DD-AFC4-6F175D3DCCD1}">
                    <a14:hiddenFill xmlns:a14="http://schemas.microsoft.com/office/drawing/2010/main">
                      <a:solidFill>
                        <a:srgbClr val="FFFFFF"/>
                      </a:solidFill>
                    </a14:hiddenFill>
                  </a:ext>
                </a:extLst>
              </p:spPr>
            </p:pic>
            <p:pic>
              <p:nvPicPr>
                <p:cNvPr id="397" name="Picture 4" descr="å°å³-ã¢ãã¼ã-ä¸­å¤ ã¤ã©ã¹ãã¢ã¤ã³ã³">
                  <a:extLst>
                    <a:ext uri="{FF2B5EF4-FFF2-40B4-BE49-F238E27FC236}">
                      <a16:creationId xmlns:a16="http://schemas.microsoft.com/office/drawing/2014/main" id="{2B2F02AE-B66E-4159-8F98-58A677CB643C}"/>
                    </a:ext>
                  </a:extLst>
                </p:cNvPr>
                <p:cNvPicPr>
                  <a:picLocks noChangeAspect="1" noChangeArrowheads="1"/>
                </p:cNvPicPr>
                <p:nvPr/>
              </p:nvPicPr>
              <p:blipFill>
                <a:blip r:embed="rId35" cstate="print">
                  <a:extLst>
                    <a:ext uri="{28A0092B-C50C-407E-A947-70E740481C1C}">
                      <a14:useLocalDpi xmlns:a14="http://schemas.microsoft.com/office/drawing/2010/main" val="0"/>
                    </a:ext>
                  </a:extLst>
                </a:blip>
                <a:srcRect/>
                <a:stretch>
                  <a:fillRect/>
                </a:stretch>
              </p:blipFill>
              <p:spPr bwMode="auto">
                <a:xfrm>
                  <a:off x="2855701" y="3695284"/>
                  <a:ext cx="726259" cy="726259"/>
                </a:xfrm>
                <a:prstGeom prst="rect">
                  <a:avLst/>
                </a:prstGeom>
                <a:noFill/>
                <a:extLst>
                  <a:ext uri="{909E8E84-426E-40DD-AFC4-6F175D3DCCD1}">
                    <a14:hiddenFill xmlns:a14="http://schemas.microsoft.com/office/drawing/2010/main">
                      <a:solidFill>
                        <a:srgbClr val="FFFFFF"/>
                      </a:solidFill>
                    </a14:hiddenFill>
                  </a:ext>
                </a:extLst>
              </p:spPr>
            </p:pic>
            <p:pic>
              <p:nvPicPr>
                <p:cNvPr id="398" name="図 397">
                  <a:extLst>
                    <a:ext uri="{FF2B5EF4-FFF2-40B4-BE49-F238E27FC236}">
                      <a16:creationId xmlns:a16="http://schemas.microsoft.com/office/drawing/2014/main" id="{1D150ED7-8DCF-47DB-87D9-687B3546BF99}"/>
                    </a:ext>
                  </a:extLst>
                </p:cNvPr>
                <p:cNvPicPr>
                  <a:picLocks noChangeAspect="1"/>
                </p:cNvPicPr>
                <p:nvPr/>
              </p:nvPicPr>
              <p:blipFill>
                <a:blip r:embed="rId26"/>
                <a:stretch>
                  <a:fillRect/>
                </a:stretch>
              </p:blipFill>
              <p:spPr>
                <a:xfrm>
                  <a:off x="3992197" y="3338901"/>
                  <a:ext cx="176022" cy="311748"/>
                </a:xfrm>
                <a:prstGeom prst="rect">
                  <a:avLst/>
                </a:prstGeom>
              </p:spPr>
            </p:pic>
            <p:pic>
              <p:nvPicPr>
                <p:cNvPr id="399" name="図 398">
                  <a:extLst>
                    <a:ext uri="{FF2B5EF4-FFF2-40B4-BE49-F238E27FC236}">
                      <a16:creationId xmlns:a16="http://schemas.microsoft.com/office/drawing/2014/main" id="{AA704EB2-6834-488F-AE1D-70246119F3EF}"/>
                    </a:ext>
                  </a:extLst>
                </p:cNvPr>
                <p:cNvPicPr>
                  <a:picLocks noChangeAspect="1"/>
                </p:cNvPicPr>
                <p:nvPr/>
              </p:nvPicPr>
              <p:blipFill>
                <a:blip r:embed="rId21"/>
                <a:stretch>
                  <a:fillRect/>
                </a:stretch>
              </p:blipFill>
              <p:spPr>
                <a:xfrm>
                  <a:off x="4231650" y="3032194"/>
                  <a:ext cx="192714" cy="438646"/>
                </a:xfrm>
                <a:prstGeom prst="rect">
                  <a:avLst/>
                </a:prstGeom>
              </p:spPr>
            </p:pic>
            <p:grpSp>
              <p:nvGrpSpPr>
                <p:cNvPr id="400" name="グループ化 399">
                  <a:extLst>
                    <a:ext uri="{FF2B5EF4-FFF2-40B4-BE49-F238E27FC236}">
                      <a16:creationId xmlns:a16="http://schemas.microsoft.com/office/drawing/2014/main" id="{3CFEBAFC-DB7A-4E6D-B3ED-804D22741003}"/>
                    </a:ext>
                  </a:extLst>
                </p:cNvPr>
                <p:cNvGrpSpPr/>
                <p:nvPr/>
              </p:nvGrpSpPr>
              <p:grpSpPr>
                <a:xfrm>
                  <a:off x="1827838" y="4121516"/>
                  <a:ext cx="251490" cy="289896"/>
                  <a:chOff x="-818860" y="2605963"/>
                  <a:chExt cx="793791" cy="915015"/>
                </a:xfrm>
              </p:grpSpPr>
              <p:pic>
                <p:nvPicPr>
                  <p:cNvPr id="411" name="図 410">
                    <a:extLst>
                      <a:ext uri="{FF2B5EF4-FFF2-40B4-BE49-F238E27FC236}">
                        <a16:creationId xmlns:a16="http://schemas.microsoft.com/office/drawing/2014/main" id="{CD94E040-8E81-45D3-BFDE-FE5C8B6396C4}"/>
                      </a:ext>
                    </a:extLst>
                  </p:cNvPr>
                  <p:cNvPicPr>
                    <a:picLocks noChangeAspect="1"/>
                  </p:cNvPicPr>
                  <p:nvPr/>
                </p:nvPicPr>
                <p:blipFill>
                  <a:blip r:embed="rId27"/>
                  <a:stretch>
                    <a:fillRect/>
                  </a:stretch>
                </p:blipFill>
                <p:spPr>
                  <a:xfrm>
                    <a:off x="-818860" y="2606531"/>
                    <a:ext cx="793791" cy="914447"/>
                  </a:xfrm>
                  <a:prstGeom prst="rect">
                    <a:avLst/>
                  </a:prstGeom>
                </p:spPr>
              </p:pic>
              <p:sp>
                <p:nvSpPr>
                  <p:cNvPr id="412" name="正方形/長方形 411">
                    <a:extLst>
                      <a:ext uri="{FF2B5EF4-FFF2-40B4-BE49-F238E27FC236}">
                        <a16:creationId xmlns:a16="http://schemas.microsoft.com/office/drawing/2014/main" id="{139608ED-EFDA-4FAA-B9FE-CAD55CBD34B6}"/>
                      </a:ext>
                    </a:extLst>
                  </p:cNvPr>
                  <p:cNvSpPr/>
                  <p:nvPr/>
                </p:nvSpPr>
                <p:spPr>
                  <a:xfrm>
                    <a:off x="-818271" y="3404647"/>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413" name="正方形/長方形 412">
                    <a:extLst>
                      <a:ext uri="{FF2B5EF4-FFF2-40B4-BE49-F238E27FC236}">
                        <a16:creationId xmlns:a16="http://schemas.microsoft.com/office/drawing/2014/main" id="{3E7C8C29-DFFD-431F-B469-9F6AD8F29CF6}"/>
                      </a:ext>
                    </a:extLst>
                  </p:cNvPr>
                  <p:cNvSpPr/>
                  <p:nvPr/>
                </p:nvSpPr>
                <p:spPr>
                  <a:xfrm>
                    <a:off x="-818271" y="2605963"/>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pic>
              <p:nvPicPr>
                <p:cNvPr id="401" name="図 400">
                  <a:extLst>
                    <a:ext uri="{FF2B5EF4-FFF2-40B4-BE49-F238E27FC236}">
                      <a16:creationId xmlns:a16="http://schemas.microsoft.com/office/drawing/2014/main" id="{92F3DA5B-36FE-4069-B001-C4BCEB34EC9E}"/>
                    </a:ext>
                  </a:extLst>
                </p:cNvPr>
                <p:cNvPicPr>
                  <a:picLocks noChangeAspect="1"/>
                </p:cNvPicPr>
                <p:nvPr/>
              </p:nvPicPr>
              <p:blipFill>
                <a:blip r:embed="rId25"/>
                <a:stretch>
                  <a:fillRect/>
                </a:stretch>
              </p:blipFill>
              <p:spPr>
                <a:xfrm>
                  <a:off x="1940461" y="3836852"/>
                  <a:ext cx="176021" cy="305384"/>
                </a:xfrm>
                <a:prstGeom prst="rect">
                  <a:avLst/>
                </a:prstGeom>
              </p:spPr>
            </p:pic>
            <p:pic>
              <p:nvPicPr>
                <p:cNvPr id="402" name="Picture 6">
                  <a:extLst>
                    <a:ext uri="{FF2B5EF4-FFF2-40B4-BE49-F238E27FC236}">
                      <a16:creationId xmlns:a16="http://schemas.microsoft.com/office/drawing/2014/main" id="{B675FC11-E0E8-4984-ABC9-824ADCA42C85}"/>
                    </a:ext>
                  </a:extLst>
                </p:cNvPr>
                <p:cNvPicPr>
                  <a:picLocks noChangeAspect="1" noChangeArrowheads="1"/>
                </p:cNvPicPr>
                <p:nvPr/>
              </p:nvPicPr>
              <p:blipFill>
                <a:blip r:embed="rId36" cstate="print">
                  <a:extLst>
                    <a:ext uri="{28A0092B-C50C-407E-A947-70E740481C1C}">
                      <a14:useLocalDpi xmlns:a14="http://schemas.microsoft.com/office/drawing/2010/main" val="0"/>
                    </a:ext>
                  </a:extLst>
                </a:blip>
                <a:srcRect/>
                <a:stretch>
                  <a:fillRect/>
                </a:stretch>
              </p:blipFill>
              <p:spPr bwMode="auto">
                <a:xfrm>
                  <a:off x="2235728" y="3201785"/>
                  <a:ext cx="375371" cy="375371"/>
                </a:xfrm>
                <a:prstGeom prst="rect">
                  <a:avLst/>
                </a:prstGeom>
                <a:noFill/>
                <a:extLst>
                  <a:ext uri="{909E8E84-426E-40DD-AFC4-6F175D3DCCD1}">
                    <a14:hiddenFill xmlns:a14="http://schemas.microsoft.com/office/drawing/2010/main">
                      <a:solidFill>
                        <a:srgbClr val="FFFFFF"/>
                      </a:solidFill>
                    </a14:hiddenFill>
                  </a:ext>
                </a:extLst>
              </p:spPr>
            </p:pic>
            <p:pic>
              <p:nvPicPr>
                <p:cNvPr id="403" name="図 402">
                  <a:extLst>
                    <a:ext uri="{FF2B5EF4-FFF2-40B4-BE49-F238E27FC236}">
                      <a16:creationId xmlns:a16="http://schemas.microsoft.com/office/drawing/2014/main" id="{7AEDA7CC-1F5C-4793-B99A-7C069AB25D53}"/>
                    </a:ext>
                  </a:extLst>
                </p:cNvPr>
                <p:cNvPicPr>
                  <a:picLocks noChangeAspect="1"/>
                </p:cNvPicPr>
                <p:nvPr/>
              </p:nvPicPr>
              <p:blipFill>
                <a:blip r:embed="rId6"/>
                <a:stretch>
                  <a:fillRect/>
                </a:stretch>
              </p:blipFill>
              <p:spPr>
                <a:xfrm>
                  <a:off x="1932096" y="3493419"/>
                  <a:ext cx="180410" cy="324281"/>
                </a:xfrm>
                <a:prstGeom prst="rect">
                  <a:avLst/>
                </a:prstGeom>
              </p:spPr>
            </p:pic>
            <p:pic>
              <p:nvPicPr>
                <p:cNvPr id="404" name="図 403">
                  <a:extLst>
                    <a:ext uri="{FF2B5EF4-FFF2-40B4-BE49-F238E27FC236}">
                      <a16:creationId xmlns:a16="http://schemas.microsoft.com/office/drawing/2014/main" id="{C897B9C4-BF3C-4BDE-9F22-788C55C551D6}"/>
                    </a:ext>
                  </a:extLst>
                </p:cNvPr>
                <p:cNvPicPr>
                  <a:picLocks noChangeAspect="1"/>
                </p:cNvPicPr>
                <p:nvPr/>
              </p:nvPicPr>
              <p:blipFill>
                <a:blip r:embed="rId5"/>
                <a:stretch>
                  <a:fillRect/>
                </a:stretch>
              </p:blipFill>
              <p:spPr>
                <a:xfrm>
                  <a:off x="2865799" y="3096502"/>
                  <a:ext cx="168114" cy="310027"/>
                </a:xfrm>
                <a:prstGeom prst="rect">
                  <a:avLst/>
                </a:prstGeom>
              </p:spPr>
            </p:pic>
            <p:sp>
              <p:nvSpPr>
                <p:cNvPr id="405" name="正方形/長方形 404">
                  <a:extLst>
                    <a:ext uri="{FF2B5EF4-FFF2-40B4-BE49-F238E27FC236}">
                      <a16:creationId xmlns:a16="http://schemas.microsoft.com/office/drawing/2014/main" id="{875D1C16-8CC0-4E83-A85B-762D8BEE74E4}"/>
                    </a:ext>
                  </a:extLst>
                </p:cNvPr>
                <p:cNvSpPr/>
                <p:nvPr/>
              </p:nvSpPr>
              <p:spPr>
                <a:xfrm>
                  <a:off x="2585675" y="3425607"/>
                  <a:ext cx="47447" cy="3890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nvGrpSpPr>
                <p:cNvPr id="406" name="グループ化 405">
                  <a:extLst>
                    <a:ext uri="{FF2B5EF4-FFF2-40B4-BE49-F238E27FC236}">
                      <a16:creationId xmlns:a16="http://schemas.microsoft.com/office/drawing/2014/main" id="{3CFEBAFC-DB7A-4E6D-B3ED-804D22741003}"/>
                    </a:ext>
                  </a:extLst>
                </p:cNvPr>
                <p:cNvGrpSpPr/>
                <p:nvPr/>
              </p:nvGrpSpPr>
              <p:grpSpPr>
                <a:xfrm>
                  <a:off x="2599468" y="3215170"/>
                  <a:ext cx="251490" cy="289896"/>
                  <a:chOff x="-818860" y="2605963"/>
                  <a:chExt cx="793791" cy="915015"/>
                </a:xfrm>
              </p:grpSpPr>
              <p:sp>
                <p:nvSpPr>
                  <p:cNvPr id="408" name="正方形/長方形 407">
                    <a:extLst>
                      <a:ext uri="{FF2B5EF4-FFF2-40B4-BE49-F238E27FC236}">
                        <a16:creationId xmlns:a16="http://schemas.microsoft.com/office/drawing/2014/main" id="{139608ED-EFDA-4FAA-B9FE-CAD55CBD34B6}"/>
                      </a:ext>
                    </a:extLst>
                  </p:cNvPr>
                  <p:cNvSpPr/>
                  <p:nvPr/>
                </p:nvSpPr>
                <p:spPr>
                  <a:xfrm>
                    <a:off x="-818271" y="3404647"/>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sp>
                <p:nvSpPr>
                  <p:cNvPr id="409" name="正方形/長方形 408">
                    <a:extLst>
                      <a:ext uri="{FF2B5EF4-FFF2-40B4-BE49-F238E27FC236}">
                        <a16:creationId xmlns:a16="http://schemas.microsoft.com/office/drawing/2014/main" id="{3E7C8C29-DFFD-431F-B469-9F6AD8F29CF6}"/>
                      </a:ext>
                    </a:extLst>
                  </p:cNvPr>
                  <p:cNvSpPr/>
                  <p:nvPr/>
                </p:nvSpPr>
                <p:spPr>
                  <a:xfrm>
                    <a:off x="-818271" y="2605963"/>
                    <a:ext cx="133297" cy="10929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pic>
                <p:nvPicPr>
                  <p:cNvPr id="410" name="図 409">
                    <a:extLst>
                      <a:ext uri="{FF2B5EF4-FFF2-40B4-BE49-F238E27FC236}">
                        <a16:creationId xmlns:a16="http://schemas.microsoft.com/office/drawing/2014/main" id="{CD94E040-8E81-45D3-BFDE-FE5C8B6396C4}"/>
                      </a:ext>
                    </a:extLst>
                  </p:cNvPr>
                  <p:cNvPicPr>
                    <a:picLocks noChangeAspect="1"/>
                  </p:cNvPicPr>
                  <p:nvPr/>
                </p:nvPicPr>
                <p:blipFill>
                  <a:blip r:embed="rId27"/>
                  <a:stretch>
                    <a:fillRect/>
                  </a:stretch>
                </p:blipFill>
                <p:spPr>
                  <a:xfrm>
                    <a:off x="-818860" y="2606531"/>
                    <a:ext cx="793791" cy="914447"/>
                  </a:xfrm>
                  <a:prstGeom prst="rect">
                    <a:avLst/>
                  </a:prstGeom>
                </p:spPr>
              </p:pic>
            </p:grpSp>
            <p:sp>
              <p:nvSpPr>
                <p:cNvPr id="407" name="フリーフォーム: 図形 22">
                  <a:extLst>
                    <a:ext uri="{FF2B5EF4-FFF2-40B4-BE49-F238E27FC236}">
                      <a16:creationId xmlns:a16="http://schemas.microsoft.com/office/drawing/2014/main" id="{998A1818-6C09-4D8B-BACF-02061C7D2D61}"/>
                    </a:ext>
                  </a:extLst>
                </p:cNvPr>
                <p:cNvSpPr/>
                <p:nvPr/>
              </p:nvSpPr>
              <p:spPr>
                <a:xfrm>
                  <a:off x="1552255" y="2859944"/>
                  <a:ext cx="3183146" cy="1968288"/>
                </a:xfrm>
                <a:custGeom>
                  <a:avLst/>
                  <a:gdLst>
                    <a:gd name="connsiteX0" fmla="*/ 14183 w 3209771"/>
                    <a:gd name="connsiteY0" fmla="*/ 2367814 h 2367814"/>
                    <a:gd name="connsiteX1" fmla="*/ 485821 w 3209771"/>
                    <a:gd name="connsiteY1" fmla="*/ 885524 h 2367814"/>
                    <a:gd name="connsiteX2" fmla="*/ 3209771 w 3209771"/>
                    <a:gd name="connsiteY2" fmla="*/ 0 h 2367814"/>
                    <a:gd name="connsiteX3" fmla="*/ 3209771 w 3209771"/>
                    <a:gd name="connsiteY3" fmla="*/ 0 h 2367814"/>
                  </a:gdLst>
                  <a:ahLst/>
                  <a:cxnLst>
                    <a:cxn ang="0">
                      <a:pos x="connsiteX0" y="connsiteY0"/>
                    </a:cxn>
                    <a:cxn ang="0">
                      <a:pos x="connsiteX1" y="connsiteY1"/>
                    </a:cxn>
                    <a:cxn ang="0">
                      <a:pos x="connsiteX2" y="connsiteY2"/>
                    </a:cxn>
                    <a:cxn ang="0">
                      <a:pos x="connsiteX3" y="connsiteY3"/>
                    </a:cxn>
                  </a:cxnLst>
                  <a:rect l="l" t="t" r="r" b="b"/>
                  <a:pathLst>
                    <a:path w="3209771" h="2367814">
                      <a:moveTo>
                        <a:pt x="14183" y="2367814"/>
                      </a:moveTo>
                      <a:cubicBezTo>
                        <a:pt x="-16297" y="1823987"/>
                        <a:pt x="-46777" y="1280160"/>
                        <a:pt x="485821" y="885524"/>
                      </a:cubicBezTo>
                      <a:cubicBezTo>
                        <a:pt x="1018419" y="490888"/>
                        <a:pt x="3209771" y="0"/>
                        <a:pt x="3209771" y="0"/>
                      </a:cubicBezTo>
                      <a:lnTo>
                        <a:pt x="3209771" y="0"/>
                      </a:lnTo>
                    </a:path>
                  </a:pathLst>
                </a:custGeom>
                <a:noFill/>
                <a:ln w="19050">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p>
              </p:txBody>
            </p:sp>
          </p:grpSp>
          <p:sp>
            <p:nvSpPr>
              <p:cNvPr id="390" name="フリーフォーム: 図形 201">
                <a:extLst>
                  <a:ext uri="{FF2B5EF4-FFF2-40B4-BE49-F238E27FC236}">
                    <a16:creationId xmlns:a16="http://schemas.microsoft.com/office/drawing/2014/main" id="{CBE72314-F203-4B42-BFCE-AB626F54D9FD}"/>
                  </a:ext>
                </a:extLst>
              </p:cNvPr>
              <p:cNvSpPr/>
              <p:nvPr/>
            </p:nvSpPr>
            <p:spPr>
              <a:xfrm>
                <a:off x="4195612" y="5892451"/>
                <a:ext cx="162983" cy="99484"/>
              </a:xfrm>
              <a:custGeom>
                <a:avLst/>
                <a:gdLst>
                  <a:gd name="connsiteX0" fmla="*/ 0 w 162983"/>
                  <a:gd name="connsiteY0" fmla="*/ 46567 h 99484"/>
                  <a:gd name="connsiteX1" fmla="*/ 14816 w 162983"/>
                  <a:gd name="connsiteY1" fmla="*/ 99484 h 99484"/>
                  <a:gd name="connsiteX2" fmla="*/ 162983 w 162983"/>
                  <a:gd name="connsiteY2" fmla="*/ 29634 h 99484"/>
                  <a:gd name="connsiteX3" fmla="*/ 93133 w 162983"/>
                  <a:gd name="connsiteY3" fmla="*/ 0 h 99484"/>
                  <a:gd name="connsiteX4" fmla="*/ 0 w 162983"/>
                  <a:gd name="connsiteY4" fmla="*/ 46567 h 994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2983" h="99484">
                    <a:moveTo>
                      <a:pt x="0" y="46567"/>
                    </a:moveTo>
                    <a:lnTo>
                      <a:pt x="14816" y="99484"/>
                    </a:lnTo>
                    <a:lnTo>
                      <a:pt x="162983" y="29634"/>
                    </a:lnTo>
                    <a:lnTo>
                      <a:pt x="93133" y="0"/>
                    </a:lnTo>
                    <a:lnTo>
                      <a:pt x="0" y="46567"/>
                    </a:lnTo>
                    <a:close/>
                  </a:path>
                </a:pathLst>
              </a:cu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grpSp>
        <p:sp>
          <p:nvSpPr>
            <p:cNvPr id="388" name="正方形/長方形 387"/>
            <p:cNvSpPr/>
            <p:nvPr/>
          </p:nvSpPr>
          <p:spPr>
            <a:xfrm>
              <a:off x="4498881" y="5658939"/>
              <a:ext cx="149086" cy="89663"/>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kumimoji="1" lang="ja-JP" altLang="en-US" sz="1600" dirty="0">
                <a:solidFill>
                  <a:srgbClr val="000099"/>
                </a:solidFill>
                <a:latin typeface="HGPｺﾞｼｯｸE" panose="020B0900000000000000" pitchFamily="50" charset="-128"/>
                <a:ea typeface="HGPｺﾞｼｯｸE" panose="020B0900000000000000" pitchFamily="50" charset="-128"/>
              </a:endParaRPr>
            </a:p>
          </p:txBody>
        </p:sp>
      </p:grpSp>
      <p:sp>
        <p:nvSpPr>
          <p:cNvPr id="414" name="テキスト ボックス 413"/>
          <p:cNvSpPr txBox="1"/>
          <p:nvPr/>
        </p:nvSpPr>
        <p:spPr>
          <a:xfrm>
            <a:off x="1675734" y="3878700"/>
            <a:ext cx="1455769" cy="246221"/>
          </a:xfrm>
          <a:prstGeom prst="rect">
            <a:avLst/>
          </a:prstGeom>
          <a:noFill/>
          <a:ln>
            <a:noFill/>
          </a:ln>
        </p:spPr>
        <p:txBody>
          <a:bodyPr wrap="square" rtlCol="0">
            <a:spAutoFit/>
          </a:bodyPr>
          <a:lstStyle/>
          <a:p>
            <a:pPr algn="ctr"/>
            <a:r>
              <a:rPr lang="ja-JP" altLang="en-US" sz="1000" dirty="0">
                <a:solidFill>
                  <a:srgbClr val="FF0000"/>
                </a:solidFill>
                <a:latin typeface="Meiryo UI" panose="020B0604030504040204" pitchFamily="50" charset="-128"/>
                <a:ea typeface="Meiryo UI" panose="020B0604030504040204" pitchFamily="50" charset="-128"/>
              </a:rPr>
              <a:t>例：交差点</a:t>
            </a:r>
          </a:p>
        </p:txBody>
      </p:sp>
      <p:cxnSp>
        <p:nvCxnSpPr>
          <p:cNvPr id="415" name="直線コネクタ 414">
            <a:extLst>
              <a:ext uri="{FF2B5EF4-FFF2-40B4-BE49-F238E27FC236}">
                <a16:creationId xmlns:a16="http://schemas.microsoft.com/office/drawing/2014/main" id="{4CB03A95-62F7-4C05-8CC3-A9B2474CEEB5}"/>
              </a:ext>
            </a:extLst>
          </p:cNvPr>
          <p:cNvCxnSpPr>
            <a:cxnSpLocks/>
          </p:cNvCxnSpPr>
          <p:nvPr/>
        </p:nvCxnSpPr>
        <p:spPr>
          <a:xfrm>
            <a:off x="5501989" y="4210715"/>
            <a:ext cx="3052619"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416" name="直線コネクタ 415">
            <a:extLst>
              <a:ext uri="{FF2B5EF4-FFF2-40B4-BE49-F238E27FC236}">
                <a16:creationId xmlns:a16="http://schemas.microsoft.com/office/drawing/2014/main" id="{B8AF22A6-C0E3-4AF1-946D-E9011F480235}"/>
              </a:ext>
            </a:extLst>
          </p:cNvPr>
          <p:cNvCxnSpPr>
            <a:cxnSpLocks/>
          </p:cNvCxnSpPr>
          <p:nvPr/>
        </p:nvCxnSpPr>
        <p:spPr>
          <a:xfrm>
            <a:off x="5501989" y="4390010"/>
            <a:ext cx="3052619" cy="0"/>
          </a:xfrm>
          <a:prstGeom prst="line">
            <a:avLst/>
          </a:prstGeom>
          <a:ln w="19050">
            <a:solidFill>
              <a:schemeClr val="tx1">
                <a:lumMod val="50000"/>
                <a:lumOff val="50000"/>
              </a:schemeClr>
            </a:solidFill>
            <a:prstDash val="dash"/>
          </a:ln>
        </p:spPr>
        <p:style>
          <a:lnRef idx="1">
            <a:schemeClr val="accent1"/>
          </a:lnRef>
          <a:fillRef idx="0">
            <a:schemeClr val="accent1"/>
          </a:fillRef>
          <a:effectRef idx="0">
            <a:schemeClr val="accent1"/>
          </a:effectRef>
          <a:fontRef idx="minor">
            <a:schemeClr val="tx1"/>
          </a:fontRef>
        </p:style>
      </p:cxnSp>
      <p:pic>
        <p:nvPicPr>
          <p:cNvPr id="417" name="Picture 2">
            <a:extLst>
              <a:ext uri="{FF2B5EF4-FFF2-40B4-BE49-F238E27FC236}">
                <a16:creationId xmlns:a16="http://schemas.microsoft.com/office/drawing/2014/main" id="{FC57E28A-8AEE-414B-8796-BDAF7B949AE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81192" y="4564032"/>
            <a:ext cx="269678" cy="269678"/>
          </a:xfrm>
          <a:prstGeom prst="rect">
            <a:avLst/>
          </a:prstGeom>
          <a:noFill/>
          <a:extLst>
            <a:ext uri="{909E8E84-426E-40DD-AFC4-6F175D3DCCD1}">
              <a14:hiddenFill xmlns:a14="http://schemas.microsoft.com/office/drawing/2010/main">
                <a:solidFill>
                  <a:srgbClr val="FFFFFF"/>
                </a:solidFill>
              </a14:hiddenFill>
            </a:ext>
          </a:extLst>
        </p:spPr>
      </p:pic>
      <p:pic>
        <p:nvPicPr>
          <p:cNvPr id="418" name="Picture 2">
            <a:extLst>
              <a:ext uri="{FF2B5EF4-FFF2-40B4-BE49-F238E27FC236}">
                <a16:creationId xmlns:a16="http://schemas.microsoft.com/office/drawing/2014/main" id="{5C45772E-6FCB-432A-A509-FC6A51DFD3D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6126316" y="4156558"/>
            <a:ext cx="269678" cy="269678"/>
          </a:xfrm>
          <a:prstGeom prst="rect">
            <a:avLst/>
          </a:prstGeom>
          <a:noFill/>
          <a:extLst>
            <a:ext uri="{909E8E84-426E-40DD-AFC4-6F175D3DCCD1}">
              <a14:hiddenFill xmlns:a14="http://schemas.microsoft.com/office/drawing/2010/main">
                <a:solidFill>
                  <a:srgbClr val="FFFFFF"/>
                </a:solidFill>
              </a14:hiddenFill>
            </a:ext>
          </a:extLst>
        </p:spPr>
      </p:pic>
      <p:cxnSp>
        <p:nvCxnSpPr>
          <p:cNvPr id="419" name="直線コネクタ 418">
            <a:extLst>
              <a:ext uri="{FF2B5EF4-FFF2-40B4-BE49-F238E27FC236}">
                <a16:creationId xmlns:a16="http://schemas.microsoft.com/office/drawing/2014/main" id="{EA090C92-7E5D-4067-8AF5-28B2392A0818}"/>
              </a:ext>
            </a:extLst>
          </p:cNvPr>
          <p:cNvCxnSpPr>
            <a:cxnSpLocks/>
          </p:cNvCxnSpPr>
          <p:nvPr/>
        </p:nvCxnSpPr>
        <p:spPr>
          <a:xfrm>
            <a:off x="5501989" y="4585828"/>
            <a:ext cx="3052619" cy="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420" name="Picture 2">
            <a:extLst>
              <a:ext uri="{FF2B5EF4-FFF2-40B4-BE49-F238E27FC236}">
                <a16:creationId xmlns:a16="http://schemas.microsoft.com/office/drawing/2014/main" id="{177F1787-9B29-4F66-9E99-621A03CB913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7386503" y="4361232"/>
            <a:ext cx="269678" cy="269678"/>
          </a:xfrm>
          <a:prstGeom prst="rect">
            <a:avLst/>
          </a:prstGeom>
          <a:noFill/>
          <a:extLst>
            <a:ext uri="{909E8E84-426E-40DD-AFC4-6F175D3DCCD1}">
              <a14:hiddenFill xmlns:a14="http://schemas.microsoft.com/office/drawing/2010/main">
                <a:solidFill>
                  <a:srgbClr val="FFFFFF"/>
                </a:solidFill>
              </a14:hiddenFill>
            </a:ext>
          </a:extLst>
        </p:spPr>
      </p:pic>
      <p:sp>
        <p:nvSpPr>
          <p:cNvPr id="421" name="テキスト ボックス 420">
            <a:extLst>
              <a:ext uri="{FF2B5EF4-FFF2-40B4-BE49-F238E27FC236}">
                <a16:creationId xmlns:a16="http://schemas.microsoft.com/office/drawing/2014/main" id="{B80378E3-44F5-448C-BD28-B92C47CAD89A}"/>
              </a:ext>
            </a:extLst>
          </p:cNvPr>
          <p:cNvSpPr txBox="1"/>
          <p:nvPr/>
        </p:nvSpPr>
        <p:spPr>
          <a:xfrm>
            <a:off x="1783178" y="5282446"/>
            <a:ext cx="1536176" cy="246221"/>
          </a:xfrm>
          <a:prstGeom prst="rect">
            <a:avLst/>
          </a:prstGeom>
          <a:noFill/>
          <a:ln>
            <a:noFill/>
          </a:ln>
        </p:spPr>
        <p:txBody>
          <a:bodyPr wrap="square" rtlCol="0">
            <a:spAutoFit/>
          </a:bodyPr>
          <a:lstStyle/>
          <a:p>
            <a:pPr algn="ctr"/>
            <a:r>
              <a:rPr lang="ja-JP" altLang="en-US" sz="1000" dirty="0">
                <a:solidFill>
                  <a:srgbClr val="3333FF"/>
                </a:solidFill>
                <a:latin typeface="Meiryo UI" panose="020B0604030504040204" pitchFamily="50" charset="-128"/>
                <a:ea typeface="Meiryo UI" panose="020B0604030504040204" pitchFamily="50" charset="-128"/>
              </a:rPr>
              <a:t>例：片側交互通行</a:t>
            </a:r>
            <a:endParaRPr lang="en-US" altLang="ja-JP" sz="1000" dirty="0">
              <a:solidFill>
                <a:srgbClr val="3333FF"/>
              </a:solidFill>
              <a:latin typeface="Meiryo UI" panose="020B0604030504040204" pitchFamily="50" charset="-128"/>
              <a:ea typeface="Meiryo UI" panose="020B0604030504040204" pitchFamily="50" charset="-128"/>
            </a:endParaRPr>
          </a:p>
        </p:txBody>
      </p:sp>
      <p:pic>
        <p:nvPicPr>
          <p:cNvPr id="422" name="図 421">
            <a:extLst>
              <a:ext uri="{FF2B5EF4-FFF2-40B4-BE49-F238E27FC236}">
                <a16:creationId xmlns:a16="http://schemas.microsoft.com/office/drawing/2014/main" id="{DF8F074D-E0A5-4889-8094-8CF7E34058C4}"/>
              </a:ext>
            </a:extLst>
          </p:cNvPr>
          <p:cNvPicPr>
            <a:picLocks noChangeAspect="1"/>
          </p:cNvPicPr>
          <p:nvPr/>
        </p:nvPicPr>
        <p:blipFill>
          <a:blip r:embed="rId5"/>
          <a:stretch>
            <a:fillRect/>
          </a:stretch>
        </p:blipFill>
        <p:spPr>
          <a:xfrm>
            <a:off x="8164825" y="4808307"/>
            <a:ext cx="95173" cy="175513"/>
          </a:xfrm>
          <a:prstGeom prst="rect">
            <a:avLst/>
          </a:prstGeom>
        </p:spPr>
      </p:pic>
      <p:pic>
        <p:nvPicPr>
          <p:cNvPr id="423" name="図 422">
            <a:extLst>
              <a:ext uri="{FF2B5EF4-FFF2-40B4-BE49-F238E27FC236}">
                <a16:creationId xmlns:a16="http://schemas.microsoft.com/office/drawing/2014/main" id="{284FE381-AF8B-4E3F-A343-2F9B6310A759}"/>
              </a:ext>
            </a:extLst>
          </p:cNvPr>
          <p:cNvPicPr>
            <a:picLocks noChangeAspect="1"/>
          </p:cNvPicPr>
          <p:nvPr/>
        </p:nvPicPr>
        <p:blipFill>
          <a:blip r:embed="rId5"/>
          <a:stretch>
            <a:fillRect/>
          </a:stretch>
        </p:blipFill>
        <p:spPr>
          <a:xfrm>
            <a:off x="7760420" y="4801611"/>
            <a:ext cx="95173" cy="175513"/>
          </a:xfrm>
          <a:prstGeom prst="rect">
            <a:avLst/>
          </a:prstGeom>
        </p:spPr>
      </p:pic>
      <p:sp>
        <p:nvSpPr>
          <p:cNvPr id="424" name="テキスト ボックス 423">
            <a:extLst>
              <a:ext uri="{FF2B5EF4-FFF2-40B4-BE49-F238E27FC236}">
                <a16:creationId xmlns:a16="http://schemas.microsoft.com/office/drawing/2014/main" id="{C7D74C24-6521-4C19-BDA1-09A417C05F3F}"/>
              </a:ext>
            </a:extLst>
          </p:cNvPr>
          <p:cNvSpPr txBox="1"/>
          <p:nvPr/>
        </p:nvSpPr>
        <p:spPr>
          <a:xfrm>
            <a:off x="5700867" y="3907524"/>
            <a:ext cx="2717686" cy="246221"/>
          </a:xfrm>
          <a:prstGeom prst="rect">
            <a:avLst/>
          </a:prstGeom>
          <a:noFill/>
          <a:ln>
            <a:noFill/>
          </a:ln>
        </p:spPr>
        <p:txBody>
          <a:bodyPr wrap="square" rtlCol="0">
            <a:spAutoFit/>
          </a:bodyPr>
          <a:lstStyle/>
          <a:p>
            <a:pPr algn="ctr"/>
            <a:r>
              <a:rPr lang="ja-JP" altLang="en-US" sz="1000" dirty="0">
                <a:solidFill>
                  <a:srgbClr val="0000FF"/>
                </a:solidFill>
                <a:latin typeface="Meiryo UI" panose="020B0604030504040204" pitchFamily="50" charset="-128"/>
                <a:ea typeface="Meiryo UI" panose="020B0604030504040204" pitchFamily="50" charset="-128"/>
              </a:rPr>
              <a:t>例：車線規制（片側</a:t>
            </a:r>
            <a:r>
              <a:rPr lang="en-US" altLang="ja-JP" sz="1000" dirty="0">
                <a:solidFill>
                  <a:srgbClr val="0000FF"/>
                </a:solidFill>
                <a:latin typeface="Meiryo UI" panose="020B0604030504040204" pitchFamily="50" charset="-128"/>
                <a:ea typeface="Meiryo UI" panose="020B0604030504040204" pitchFamily="50" charset="-128"/>
              </a:rPr>
              <a:t>2</a:t>
            </a:r>
            <a:r>
              <a:rPr lang="ja-JP" altLang="en-US" sz="1000" dirty="0">
                <a:solidFill>
                  <a:srgbClr val="0000FF"/>
                </a:solidFill>
                <a:latin typeface="Meiryo UI" panose="020B0604030504040204" pitchFamily="50" charset="-128"/>
                <a:ea typeface="Meiryo UI" panose="020B0604030504040204" pitchFamily="50" charset="-128"/>
              </a:rPr>
              <a:t>車線→片側</a:t>
            </a:r>
            <a:r>
              <a:rPr lang="en-US" altLang="ja-JP" sz="1000" dirty="0">
                <a:solidFill>
                  <a:srgbClr val="0000FF"/>
                </a:solidFill>
                <a:latin typeface="Meiryo UI" panose="020B0604030504040204" pitchFamily="50" charset="-128"/>
                <a:ea typeface="Meiryo UI" panose="020B0604030504040204" pitchFamily="50" charset="-128"/>
              </a:rPr>
              <a:t>1</a:t>
            </a:r>
            <a:r>
              <a:rPr lang="ja-JP" altLang="en-US" sz="1000" dirty="0">
                <a:solidFill>
                  <a:srgbClr val="0000FF"/>
                </a:solidFill>
                <a:latin typeface="Meiryo UI" panose="020B0604030504040204" pitchFamily="50" charset="-128"/>
                <a:ea typeface="Meiryo UI" panose="020B0604030504040204" pitchFamily="50" charset="-128"/>
              </a:rPr>
              <a:t>車線）</a:t>
            </a:r>
          </a:p>
        </p:txBody>
      </p:sp>
      <p:sp>
        <p:nvSpPr>
          <p:cNvPr id="425" name="正方形/長方形 424"/>
          <p:cNvSpPr/>
          <p:nvPr/>
        </p:nvSpPr>
        <p:spPr>
          <a:xfrm>
            <a:off x="4996071" y="511754"/>
            <a:ext cx="331289" cy="141526"/>
          </a:xfrm>
          <a:prstGeom prst="rect">
            <a:avLst/>
          </a:prstGeom>
          <a:solidFill>
            <a:srgbClr val="FF9999">
              <a:alpha val="40000"/>
            </a:srgbClr>
          </a:solidFill>
          <a:ln w="19050" cap="flat" cmpd="sng" algn="ctr">
            <a:solidFill>
              <a:schemeClr val="tx1"/>
            </a:solidFill>
            <a:prstDash val="solid"/>
          </a:ln>
          <a:effectLst/>
        </p:spPr>
        <p:txBody>
          <a:bodyPr rtlCol="0" anchor="ctr"/>
          <a:lstStyle/>
          <a:p>
            <a:pPr algn="ctr" defTabSz="514350" fontAlgn="base">
              <a:spcBef>
                <a:spcPct val="50000"/>
              </a:spcBef>
              <a:spcAft>
                <a:spcPct val="0"/>
              </a:spcAft>
              <a:defRPr/>
            </a:pPr>
            <a:endParaRPr lang="ja-JP" altLang="en-US" sz="900" kern="0" dirty="0">
              <a:solidFill>
                <a:prstClr val="white"/>
              </a:solidFill>
              <a:latin typeface="Calibri"/>
              <a:ea typeface="ＭＳ Ｐゴシック" panose="020B0600070205080204" pitchFamily="50" charset="-128"/>
            </a:endParaRPr>
          </a:p>
        </p:txBody>
      </p:sp>
      <p:sp>
        <p:nvSpPr>
          <p:cNvPr id="426" name="正方形/長方形 425"/>
          <p:cNvSpPr/>
          <p:nvPr/>
        </p:nvSpPr>
        <p:spPr>
          <a:xfrm>
            <a:off x="4240741" y="513368"/>
            <a:ext cx="331287" cy="141527"/>
          </a:xfrm>
          <a:prstGeom prst="rect">
            <a:avLst/>
          </a:prstGeom>
          <a:solidFill>
            <a:schemeClr val="accent5">
              <a:lumMod val="20000"/>
              <a:lumOff val="80000"/>
            </a:schemeClr>
          </a:solidFill>
          <a:ln w="19050" cap="flat" cmpd="sng" algn="ctr">
            <a:solidFill>
              <a:schemeClr val="tx1"/>
            </a:solidFill>
            <a:prstDash val="solid"/>
          </a:ln>
          <a:effectLst/>
        </p:spPr>
        <p:txBody>
          <a:bodyPr rtlCol="0" anchor="ctr"/>
          <a:lstStyle/>
          <a:p>
            <a:pPr algn="ctr" defTabSz="514350" fontAlgn="base">
              <a:spcBef>
                <a:spcPct val="50000"/>
              </a:spcBef>
              <a:spcAft>
                <a:spcPct val="0"/>
              </a:spcAft>
              <a:defRPr/>
            </a:pPr>
            <a:endParaRPr lang="ja-JP" altLang="en-US" sz="1013" kern="0">
              <a:solidFill>
                <a:prstClr val="white"/>
              </a:solidFill>
              <a:latin typeface="Calibri"/>
              <a:ea typeface="ＭＳ Ｐゴシック" panose="020B0600070205080204" pitchFamily="50" charset="-128"/>
            </a:endParaRPr>
          </a:p>
        </p:txBody>
      </p:sp>
      <p:sp>
        <p:nvSpPr>
          <p:cNvPr id="427" name="テキスト ボックス 426"/>
          <p:cNvSpPr txBox="1"/>
          <p:nvPr/>
        </p:nvSpPr>
        <p:spPr>
          <a:xfrm>
            <a:off x="4531352" y="462923"/>
            <a:ext cx="626645"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対象</a:t>
            </a:r>
          </a:p>
        </p:txBody>
      </p:sp>
      <p:sp>
        <p:nvSpPr>
          <p:cNvPr id="428" name="テキスト ボックス 427"/>
          <p:cNvSpPr txBox="1"/>
          <p:nvPr/>
        </p:nvSpPr>
        <p:spPr>
          <a:xfrm>
            <a:off x="5285386" y="467358"/>
            <a:ext cx="784692" cy="253916"/>
          </a:xfrm>
          <a:prstGeom prst="rect">
            <a:avLst/>
          </a:prstGeom>
          <a:noFill/>
        </p:spPr>
        <p:txBody>
          <a:bodyPr wrap="square" rtlCol="0">
            <a:spAutoFit/>
          </a:bodyPr>
          <a:lstStyle/>
          <a:p>
            <a:r>
              <a:rPr lang="ja-JP" altLang="en-US" sz="1050" dirty="0">
                <a:latin typeface="Meiryo UI" panose="020B0604030504040204" pitchFamily="50" charset="-128"/>
                <a:ea typeface="Meiryo UI" panose="020B0604030504040204" pitchFamily="50" charset="-128"/>
              </a:rPr>
              <a:t>対象外</a:t>
            </a:r>
          </a:p>
        </p:txBody>
      </p:sp>
      <p:sp>
        <p:nvSpPr>
          <p:cNvPr id="429" name="スライド番号プレースホルダー 1"/>
          <p:cNvSpPr>
            <a:spLocks noGrp="1"/>
          </p:cNvSpPr>
          <p:nvPr>
            <p:ph type="sldNum" sz="quarter" idx="12"/>
          </p:nvPr>
        </p:nvSpPr>
        <p:spPr>
          <a:xfrm>
            <a:off x="9250124" y="6496689"/>
            <a:ext cx="683568" cy="365125"/>
          </a:xfrm>
        </p:spPr>
        <p:txBody>
          <a:bodyPr/>
          <a:lstStyle/>
          <a:p>
            <a:pPr defTabSz="914400">
              <a:defRPr/>
            </a:pPr>
            <a:fld id="{15184F83-FCA6-4090-8598-1AA1C2AA2D2B}" type="slidenum">
              <a:rPr kumimoji="1" lang="ja-JP" altLang="en-US" sz="1400">
                <a:solidFill>
                  <a:schemeClr val="tx1"/>
                </a:solidFill>
                <a:latin typeface="Calibri"/>
                <a:ea typeface="ＭＳ Ｐゴシック" panose="020B0600070205080204" pitchFamily="50" charset="-128"/>
              </a:rPr>
              <a:pPr defTabSz="914400">
                <a:defRPr/>
              </a:pPr>
              <a:t>5</a:t>
            </a:fld>
            <a:endParaRPr kumimoji="1" lang="ja-JP" altLang="en-US" sz="1400" dirty="0">
              <a:solidFill>
                <a:schemeClr val="tx1"/>
              </a:solidFill>
              <a:latin typeface="Calibri"/>
              <a:ea typeface="ＭＳ Ｐゴシック" panose="020B0600070205080204" pitchFamily="50" charset="-128"/>
            </a:endParaRPr>
          </a:p>
        </p:txBody>
      </p:sp>
      <p:sp>
        <p:nvSpPr>
          <p:cNvPr id="165" name="テキスト ボックス 164"/>
          <p:cNvSpPr txBox="1"/>
          <p:nvPr/>
        </p:nvSpPr>
        <p:spPr>
          <a:xfrm>
            <a:off x="2634897" y="487706"/>
            <a:ext cx="1180763" cy="276999"/>
          </a:xfrm>
          <a:prstGeom prst="rect">
            <a:avLst/>
          </a:prstGeom>
          <a:noFill/>
        </p:spPr>
        <p:txBody>
          <a:bodyPr wrap="square" rtlCol="0">
            <a:spAutoFit/>
          </a:bodyPr>
          <a:lstStyle/>
          <a:p>
            <a:pPr algn="ctr" fontAlgn="base">
              <a:spcBef>
                <a:spcPct val="50000"/>
              </a:spcBef>
              <a:spcAft>
                <a:spcPct val="0"/>
              </a:spcAft>
            </a:pPr>
            <a:r>
              <a:rPr lang="ja-JP" altLang="en-US" sz="1200" dirty="0">
                <a:solidFill>
                  <a:prstClr val="black"/>
                </a:solidFill>
                <a:latin typeface="Meiryo UI" panose="020B0604030504040204" pitchFamily="50" charset="-128"/>
                <a:ea typeface="Meiryo UI" panose="020B0604030504040204" pitchFamily="50" charset="-128"/>
              </a:rPr>
              <a:t>その他の路線</a:t>
            </a:r>
          </a:p>
        </p:txBody>
      </p:sp>
      <p:sp>
        <p:nvSpPr>
          <p:cNvPr id="430" name="テキスト ボックス 429"/>
          <p:cNvSpPr txBox="1"/>
          <p:nvPr/>
        </p:nvSpPr>
        <p:spPr>
          <a:xfrm>
            <a:off x="5011693" y="692697"/>
            <a:ext cx="1342343" cy="276999"/>
          </a:xfrm>
          <a:prstGeom prst="rect">
            <a:avLst/>
          </a:prstGeom>
          <a:noFill/>
        </p:spPr>
        <p:txBody>
          <a:bodyPr wrap="square" rtlCol="0">
            <a:spAutoFit/>
          </a:bodyPr>
          <a:lstStyle/>
          <a:p>
            <a:pPr fontAlgn="base">
              <a:spcBef>
                <a:spcPct val="50000"/>
              </a:spcBef>
              <a:spcAft>
                <a:spcPct val="0"/>
              </a:spcAft>
            </a:pPr>
            <a:r>
              <a:rPr lang="ja-JP" altLang="en-US" sz="1200" dirty="0">
                <a:solidFill>
                  <a:prstClr val="black"/>
                </a:solidFill>
                <a:latin typeface="Meiryo UI" panose="020B0604030504040204" pitchFamily="50" charset="-128"/>
                <a:ea typeface="Meiryo UI" panose="020B0604030504040204" pitchFamily="50" charset="-128"/>
              </a:rPr>
              <a:t>○指定路線</a:t>
            </a:r>
          </a:p>
        </p:txBody>
      </p:sp>
      <p:sp>
        <p:nvSpPr>
          <p:cNvPr id="431" name="テキスト ボックス 430"/>
          <p:cNvSpPr txBox="1"/>
          <p:nvPr/>
        </p:nvSpPr>
        <p:spPr>
          <a:xfrm>
            <a:off x="5163715" y="914566"/>
            <a:ext cx="4227251" cy="1092607"/>
          </a:xfrm>
          <a:prstGeom prst="rect">
            <a:avLst/>
          </a:prstGeom>
          <a:noFill/>
        </p:spPr>
        <p:txBody>
          <a:bodyPr wrap="square" rtlCol="0">
            <a:spAutoFit/>
          </a:bodyPr>
          <a:lstStyle/>
          <a:p>
            <a:pPr fontAlgn="base">
              <a:spcBef>
                <a:spcPct val="50000"/>
              </a:spcBef>
              <a:spcAft>
                <a:spcPct val="0"/>
              </a:spcAft>
            </a:pPr>
            <a:r>
              <a:rPr lang="ja-JP" altLang="en-US" sz="1000" dirty="0">
                <a:solidFill>
                  <a:prstClr val="black"/>
                </a:solidFill>
                <a:latin typeface="Meiryo UI" panose="020B0604030504040204" pitchFamily="50" charset="-128"/>
                <a:ea typeface="Meiryo UI" panose="020B0604030504040204" pitchFamily="50" charset="-128"/>
              </a:rPr>
              <a:t>　警備業法の規定に基づき、静岡県公安委員会が交通量及び事故発生率を勘案し、交通誘導警備業務において交通誘導員のうち一人は交通誘導員Ａ（警備業者の警備員で、交通誘導警業務にかかる一級または二級検定合格警備員）の配置を求める路線。</a:t>
            </a:r>
            <a:endParaRPr lang="en-US" altLang="ja-JP" sz="1000" dirty="0">
              <a:solidFill>
                <a:prstClr val="black"/>
              </a:solidFill>
              <a:latin typeface="Meiryo UI" panose="020B0604030504040204" pitchFamily="50" charset="-128"/>
              <a:ea typeface="Meiryo UI" panose="020B0604030504040204" pitchFamily="50" charset="-128"/>
            </a:endParaRPr>
          </a:p>
          <a:p>
            <a:pPr fontAlgn="base">
              <a:spcBef>
                <a:spcPct val="50000"/>
              </a:spcBef>
              <a:spcAft>
                <a:spcPct val="0"/>
              </a:spcAft>
            </a:pPr>
            <a:r>
              <a:rPr lang="ja-JP" altLang="en-US" sz="1000" dirty="0">
                <a:solidFill>
                  <a:prstClr val="black"/>
                </a:solidFill>
                <a:latin typeface="Meiryo UI" panose="020B0604030504040204" pitchFamily="50" charset="-128"/>
                <a:ea typeface="Meiryo UI" panose="020B0604030504040204" pitchFamily="50" charset="-128"/>
              </a:rPr>
              <a:t>　指定路線は現在</a:t>
            </a:r>
            <a:r>
              <a:rPr lang="en-US" altLang="ja-JP" sz="1000" dirty="0">
                <a:solidFill>
                  <a:prstClr val="black"/>
                </a:solidFill>
                <a:latin typeface="Meiryo UI" panose="020B0604030504040204" pitchFamily="50" charset="-128"/>
                <a:ea typeface="Meiryo UI" panose="020B0604030504040204" pitchFamily="50" charset="-128"/>
              </a:rPr>
              <a:t>32</a:t>
            </a:r>
            <a:r>
              <a:rPr lang="ja-JP" altLang="en-US" sz="1000" dirty="0">
                <a:solidFill>
                  <a:prstClr val="black"/>
                </a:solidFill>
                <a:latin typeface="Meiryo UI" panose="020B0604030504040204" pitchFamily="50" charset="-128"/>
                <a:ea typeface="Meiryo UI" panose="020B0604030504040204" pitchFamily="50" charset="-128"/>
              </a:rPr>
              <a:t>路線（令和</a:t>
            </a:r>
            <a:r>
              <a:rPr lang="en-US" altLang="ja-JP" sz="1000" dirty="0">
                <a:solidFill>
                  <a:prstClr val="black"/>
                </a:solidFill>
                <a:latin typeface="Meiryo UI" panose="020B0604030504040204" pitchFamily="50" charset="-128"/>
                <a:ea typeface="Meiryo UI" panose="020B0604030504040204" pitchFamily="50" charset="-128"/>
              </a:rPr>
              <a:t>3</a:t>
            </a:r>
            <a:r>
              <a:rPr lang="ja-JP" altLang="en-US" sz="1000" dirty="0">
                <a:solidFill>
                  <a:prstClr val="black"/>
                </a:solidFill>
                <a:latin typeface="Meiryo UI" panose="020B0604030504040204" pitchFamily="50" charset="-128"/>
                <a:ea typeface="Meiryo UI" panose="020B0604030504040204" pitchFamily="50" charset="-128"/>
              </a:rPr>
              <a:t>年</a:t>
            </a:r>
            <a:r>
              <a:rPr lang="en-US" altLang="ja-JP" sz="1000" dirty="0">
                <a:solidFill>
                  <a:prstClr val="black"/>
                </a:solidFill>
                <a:latin typeface="Meiryo UI" panose="020B0604030504040204" pitchFamily="50" charset="-128"/>
                <a:ea typeface="Meiryo UI" panose="020B0604030504040204" pitchFamily="50" charset="-128"/>
              </a:rPr>
              <a:t>4</a:t>
            </a:r>
            <a:r>
              <a:rPr lang="ja-JP" altLang="en-US" sz="1000" dirty="0">
                <a:solidFill>
                  <a:prstClr val="black"/>
                </a:solidFill>
                <a:latin typeface="Meiryo UI" panose="020B0604030504040204" pitchFamily="50" charset="-128"/>
                <a:ea typeface="Meiryo UI" panose="020B0604030504040204" pitchFamily="50" charset="-128"/>
              </a:rPr>
              <a:t>月変更）あり、その全てで路線全体が指定されている。</a:t>
            </a:r>
          </a:p>
        </p:txBody>
      </p:sp>
      <p:sp>
        <p:nvSpPr>
          <p:cNvPr id="432" name="テキスト ボックス 431"/>
          <p:cNvSpPr txBox="1"/>
          <p:nvPr/>
        </p:nvSpPr>
        <p:spPr>
          <a:xfrm>
            <a:off x="5011466" y="2079181"/>
            <a:ext cx="1342343" cy="276999"/>
          </a:xfrm>
          <a:prstGeom prst="rect">
            <a:avLst/>
          </a:prstGeom>
          <a:noFill/>
        </p:spPr>
        <p:txBody>
          <a:bodyPr wrap="square" rtlCol="0">
            <a:spAutoFit/>
          </a:bodyPr>
          <a:lstStyle/>
          <a:p>
            <a:pPr fontAlgn="base">
              <a:spcBef>
                <a:spcPct val="50000"/>
              </a:spcBef>
              <a:spcAft>
                <a:spcPct val="0"/>
              </a:spcAft>
            </a:pPr>
            <a:r>
              <a:rPr lang="ja-JP" altLang="en-US" sz="1200" b="1"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連携警備</a:t>
            </a:r>
          </a:p>
        </p:txBody>
      </p:sp>
      <p:sp>
        <p:nvSpPr>
          <p:cNvPr id="433" name="テキスト ボックス 432"/>
          <p:cNvSpPr txBox="1"/>
          <p:nvPr/>
        </p:nvSpPr>
        <p:spPr>
          <a:xfrm>
            <a:off x="5163488" y="2301049"/>
            <a:ext cx="4227251" cy="400110"/>
          </a:xfrm>
          <a:prstGeom prst="rect">
            <a:avLst/>
          </a:prstGeom>
          <a:noFill/>
        </p:spPr>
        <p:txBody>
          <a:bodyPr wrap="square" rtlCol="0">
            <a:spAutoFit/>
          </a:bodyPr>
          <a:lstStyle/>
          <a:p>
            <a:pPr fontAlgn="base">
              <a:spcBef>
                <a:spcPct val="50000"/>
              </a:spcBef>
              <a:spcAft>
                <a:spcPct val="0"/>
              </a:spcAft>
            </a:pPr>
            <a:r>
              <a:rPr lang="ja-JP" altLang="en-US" sz="1000" dirty="0">
                <a:solidFill>
                  <a:prstClr val="black"/>
                </a:solidFill>
                <a:latin typeface="Meiryo UI" panose="020B0604030504040204" pitchFamily="50" charset="-128"/>
                <a:ea typeface="Meiryo UI" panose="020B0604030504040204" pitchFamily="50" charset="-128"/>
              </a:rPr>
              <a:t>　交差点や片側交互通行区間等、一般交通の停止を伴う規制を行うため、無線機等により交通誘導員の連携を必要とする警備。</a:t>
            </a:r>
          </a:p>
        </p:txBody>
      </p:sp>
      <p:sp>
        <p:nvSpPr>
          <p:cNvPr id="197" name="テキスト ボックス 196"/>
          <p:cNvSpPr txBox="1"/>
          <p:nvPr/>
        </p:nvSpPr>
        <p:spPr>
          <a:xfrm>
            <a:off x="3157709" y="1295232"/>
            <a:ext cx="784692" cy="230832"/>
          </a:xfrm>
          <a:prstGeom prst="rect">
            <a:avLst/>
          </a:prstGeom>
          <a:noFill/>
        </p:spPr>
        <p:txBody>
          <a:bodyPr wrap="square" rtlCol="0">
            <a:spAutoFit/>
          </a:bodyPr>
          <a:lstStyle/>
          <a:p>
            <a:r>
              <a:rPr lang="ja-JP" altLang="en-US" sz="900" dirty="0">
                <a:latin typeface="Meiryo UI" panose="020B0604030504040204" pitchFamily="50" charset="-128"/>
                <a:ea typeface="Meiryo UI" panose="020B0604030504040204" pitchFamily="50" charset="-128"/>
              </a:rPr>
              <a:t>交通影響大</a:t>
            </a:r>
          </a:p>
        </p:txBody>
      </p:sp>
      <p:sp>
        <p:nvSpPr>
          <p:cNvPr id="198" name="テキスト ボックス 197"/>
          <p:cNvSpPr txBox="1"/>
          <p:nvPr/>
        </p:nvSpPr>
        <p:spPr>
          <a:xfrm>
            <a:off x="3144352" y="2515848"/>
            <a:ext cx="784692" cy="230832"/>
          </a:xfrm>
          <a:prstGeom prst="rect">
            <a:avLst/>
          </a:prstGeom>
          <a:noFill/>
        </p:spPr>
        <p:txBody>
          <a:bodyPr wrap="square" rtlCol="0">
            <a:spAutoFit/>
          </a:bodyPr>
          <a:lstStyle/>
          <a:p>
            <a:r>
              <a:rPr lang="ja-JP" altLang="en-US" sz="900" dirty="0">
                <a:latin typeface="Meiryo UI" panose="020B0604030504040204" pitchFamily="50" charset="-128"/>
                <a:ea typeface="Meiryo UI" panose="020B0604030504040204" pitchFamily="50" charset="-128"/>
              </a:rPr>
              <a:t>交通影響小</a:t>
            </a:r>
          </a:p>
        </p:txBody>
      </p:sp>
      <p:sp>
        <p:nvSpPr>
          <p:cNvPr id="199" name="テキスト ボックス 198"/>
          <p:cNvSpPr txBox="1"/>
          <p:nvPr/>
        </p:nvSpPr>
        <p:spPr>
          <a:xfrm>
            <a:off x="5008383" y="2736488"/>
            <a:ext cx="1342343" cy="276999"/>
          </a:xfrm>
          <a:prstGeom prst="rect">
            <a:avLst/>
          </a:prstGeom>
          <a:noFill/>
        </p:spPr>
        <p:txBody>
          <a:bodyPr wrap="square" rtlCol="0">
            <a:spAutoFit/>
          </a:bodyPr>
          <a:lstStyle/>
          <a:p>
            <a:pPr fontAlgn="base">
              <a:spcBef>
                <a:spcPct val="50000"/>
              </a:spcBef>
              <a:spcAft>
                <a:spcPct val="0"/>
              </a:spcAft>
            </a:pPr>
            <a:r>
              <a:rPr lang="ja-JP" altLang="en-US" sz="1200" dirty="0">
                <a:solidFill>
                  <a:prstClr val="black"/>
                </a:solidFill>
                <a:latin typeface="Meiryo UI" panose="020B0604030504040204" pitchFamily="50" charset="-128"/>
                <a:ea typeface="Meiryo UI" panose="020B0604030504040204" pitchFamily="50" charset="-128"/>
              </a:rPr>
              <a:t>○非連携警備</a:t>
            </a:r>
          </a:p>
        </p:txBody>
      </p:sp>
      <p:sp>
        <p:nvSpPr>
          <p:cNvPr id="200" name="テキスト ボックス 199"/>
          <p:cNvSpPr txBox="1"/>
          <p:nvPr/>
        </p:nvSpPr>
        <p:spPr>
          <a:xfrm>
            <a:off x="5160405" y="2985088"/>
            <a:ext cx="4227251" cy="246221"/>
          </a:xfrm>
          <a:prstGeom prst="rect">
            <a:avLst/>
          </a:prstGeom>
          <a:noFill/>
        </p:spPr>
        <p:txBody>
          <a:bodyPr wrap="square" rtlCol="0">
            <a:spAutoFit/>
          </a:bodyPr>
          <a:lstStyle/>
          <a:p>
            <a:pPr fontAlgn="base">
              <a:spcBef>
                <a:spcPct val="50000"/>
              </a:spcBef>
              <a:spcAft>
                <a:spcPct val="0"/>
              </a:spcAft>
            </a:pPr>
            <a:r>
              <a:rPr lang="ja-JP" altLang="en-US" sz="1000" dirty="0">
                <a:solidFill>
                  <a:prstClr val="black"/>
                </a:solidFill>
                <a:latin typeface="Meiryo UI" panose="020B0604030504040204" pitchFamily="50" charset="-128"/>
                <a:ea typeface="Meiryo UI" panose="020B0604030504040204" pitchFamily="50" charset="-128"/>
              </a:rPr>
              <a:t>　交通誘導員の連携を必要としない警備。</a:t>
            </a:r>
          </a:p>
        </p:txBody>
      </p:sp>
      <p:sp>
        <p:nvSpPr>
          <p:cNvPr id="201" name="テキスト ボックス 200"/>
          <p:cNvSpPr txBox="1"/>
          <p:nvPr/>
        </p:nvSpPr>
        <p:spPr>
          <a:xfrm>
            <a:off x="550365" y="3410035"/>
            <a:ext cx="1030275" cy="276999"/>
          </a:xfrm>
          <a:prstGeom prst="rect">
            <a:avLst/>
          </a:prstGeom>
          <a:noFill/>
        </p:spPr>
        <p:txBody>
          <a:bodyPr wrap="square" rtlCol="0">
            <a:spAutoFit/>
          </a:bodyPr>
          <a:lstStyle/>
          <a:p>
            <a:pPr fontAlgn="base">
              <a:spcBef>
                <a:spcPct val="50000"/>
              </a:spcBef>
              <a:spcAft>
                <a:spcPct val="0"/>
              </a:spcAft>
            </a:pPr>
            <a:r>
              <a:rPr lang="ja-JP" altLang="en-US" sz="1200" b="1" dirty="0">
                <a:solidFill>
                  <a:prstClr val="black"/>
                </a:solidFill>
                <a:latin typeface="Meiryo UI" panose="020B0604030504040204" pitchFamily="50" charset="-128"/>
                <a:ea typeface="Meiryo UI" panose="020B0604030504040204" pitchFamily="50" charset="-128"/>
              </a:rPr>
              <a:t>○</a:t>
            </a:r>
            <a:r>
              <a:rPr lang="ja-JP" altLang="en-US" sz="1200" dirty="0">
                <a:solidFill>
                  <a:prstClr val="black"/>
                </a:solidFill>
                <a:latin typeface="Meiryo UI" panose="020B0604030504040204" pitchFamily="50" charset="-128"/>
                <a:ea typeface="Meiryo UI" panose="020B0604030504040204" pitchFamily="50" charset="-128"/>
              </a:rPr>
              <a:t>連携警備</a:t>
            </a:r>
          </a:p>
        </p:txBody>
      </p:sp>
      <p:sp>
        <p:nvSpPr>
          <p:cNvPr id="202" name="テキスト ボックス 201"/>
          <p:cNvSpPr txBox="1"/>
          <p:nvPr/>
        </p:nvSpPr>
        <p:spPr>
          <a:xfrm>
            <a:off x="4538379" y="3391597"/>
            <a:ext cx="1380225" cy="276999"/>
          </a:xfrm>
          <a:prstGeom prst="rect">
            <a:avLst/>
          </a:prstGeom>
          <a:noFill/>
        </p:spPr>
        <p:txBody>
          <a:bodyPr wrap="square" rtlCol="0">
            <a:spAutoFit/>
          </a:bodyPr>
          <a:lstStyle/>
          <a:p>
            <a:pPr fontAlgn="base">
              <a:spcBef>
                <a:spcPct val="50000"/>
              </a:spcBef>
              <a:spcAft>
                <a:spcPct val="0"/>
              </a:spcAft>
            </a:pPr>
            <a:r>
              <a:rPr lang="ja-JP" altLang="en-US" sz="1200" dirty="0">
                <a:solidFill>
                  <a:prstClr val="black"/>
                </a:solidFill>
                <a:latin typeface="Meiryo UI" panose="020B0604030504040204" pitchFamily="50" charset="-128"/>
                <a:ea typeface="Meiryo UI" panose="020B0604030504040204" pitchFamily="50" charset="-128"/>
              </a:rPr>
              <a:t>○非連携警備</a:t>
            </a:r>
          </a:p>
        </p:txBody>
      </p:sp>
      <p:sp>
        <p:nvSpPr>
          <p:cNvPr id="215" name="テキスト ボックス 214"/>
          <p:cNvSpPr txBox="1">
            <a:spLocks/>
          </p:cNvSpPr>
          <p:nvPr/>
        </p:nvSpPr>
        <p:spPr>
          <a:xfrm>
            <a:off x="3389059" y="1671714"/>
            <a:ext cx="241980" cy="636960"/>
          </a:xfrm>
          <a:prstGeom prst="rect">
            <a:avLst/>
          </a:prstGeom>
          <a:solidFill>
            <a:schemeClr val="bg1"/>
          </a:solidFill>
        </p:spPr>
        <p:txBody>
          <a:bodyPr vert="eaVert" wrap="none" lIns="36000" tIns="36000" rIns="36000" bIns="36000" rtlCol="0" anchor="ctr" anchorCtr="0">
            <a:spAutoFit/>
          </a:bodyPr>
          <a:lstStyle/>
          <a:p>
            <a:pPr algn="ctr"/>
            <a:r>
              <a:rPr lang="ja-JP" altLang="en-US" sz="1100" dirty="0">
                <a:latin typeface="Meiryo UI" panose="020B0604030504040204" pitchFamily="50" charset="-128"/>
                <a:ea typeface="Meiryo UI" panose="020B0604030504040204" pitchFamily="50" charset="-128"/>
              </a:rPr>
              <a:t>連携警備</a:t>
            </a:r>
            <a:endParaRPr kumimoji="1" lang="ja-JP" altLang="en-US" sz="1100" dirty="0">
              <a:latin typeface="Meiryo UI" panose="020B0604030504040204" pitchFamily="50" charset="-128"/>
              <a:ea typeface="Meiryo UI" panose="020B0604030504040204" pitchFamily="50" charset="-128"/>
            </a:endParaRPr>
          </a:p>
        </p:txBody>
      </p:sp>
      <p:sp>
        <p:nvSpPr>
          <p:cNvPr id="216" name="テキスト ボックス 215"/>
          <p:cNvSpPr txBox="1">
            <a:spLocks/>
          </p:cNvSpPr>
          <p:nvPr/>
        </p:nvSpPr>
        <p:spPr>
          <a:xfrm>
            <a:off x="4404609" y="1601182"/>
            <a:ext cx="241980" cy="778024"/>
          </a:xfrm>
          <a:prstGeom prst="rect">
            <a:avLst/>
          </a:prstGeom>
          <a:solidFill>
            <a:schemeClr val="bg1"/>
          </a:solidFill>
        </p:spPr>
        <p:txBody>
          <a:bodyPr vert="eaVert" wrap="none" lIns="36000" tIns="36000" rIns="36000" bIns="36000" rtlCol="0" anchor="ctr" anchorCtr="0">
            <a:spAutoFit/>
          </a:bodyPr>
          <a:lstStyle/>
          <a:p>
            <a:pPr algn="ctr"/>
            <a:r>
              <a:rPr lang="ja-JP" altLang="en-US" sz="1100" dirty="0">
                <a:latin typeface="Meiryo UI" panose="020B0604030504040204" pitchFamily="50" charset="-128"/>
                <a:ea typeface="Meiryo UI" panose="020B0604030504040204" pitchFamily="50" charset="-128"/>
              </a:rPr>
              <a:t>非連携警備</a:t>
            </a:r>
            <a:endParaRPr kumimoji="1" lang="ja-JP" altLang="en-US" sz="1100" dirty="0">
              <a:latin typeface="Meiryo UI" panose="020B0604030504040204" pitchFamily="50" charset="-128"/>
              <a:ea typeface="Meiryo UI" panose="020B0604030504040204" pitchFamily="50" charset="-128"/>
            </a:endParaRPr>
          </a:p>
        </p:txBody>
      </p:sp>
      <p:cxnSp>
        <p:nvCxnSpPr>
          <p:cNvPr id="56" name="直線コネクタ 55">
            <a:extLst>
              <a:ext uri="{FF2B5EF4-FFF2-40B4-BE49-F238E27FC236}">
                <a16:creationId xmlns:a16="http://schemas.microsoft.com/office/drawing/2014/main" id="{D1D8C986-C0D3-4B9B-A5CE-AF596E964D15}"/>
              </a:ext>
            </a:extLst>
          </p:cNvPr>
          <p:cNvCxnSpPr/>
          <p:nvPr/>
        </p:nvCxnSpPr>
        <p:spPr>
          <a:xfrm>
            <a:off x="2792760" y="720710"/>
            <a:ext cx="0" cy="2564666"/>
          </a:xfrm>
          <a:prstGeom prst="line">
            <a:avLst/>
          </a:prstGeom>
          <a:ln w="19050" cmpd="thickThin">
            <a:solidFill>
              <a:schemeClr val="tx1"/>
            </a:solidFill>
          </a:ln>
        </p:spPr>
        <p:style>
          <a:lnRef idx="1">
            <a:schemeClr val="accent1"/>
          </a:lnRef>
          <a:fillRef idx="0">
            <a:schemeClr val="accent1"/>
          </a:fillRef>
          <a:effectRef idx="0">
            <a:schemeClr val="accent1"/>
          </a:effectRef>
          <a:fontRef idx="minor">
            <a:schemeClr val="tx1"/>
          </a:fontRef>
        </p:style>
      </p:cxnSp>
      <p:sp>
        <p:nvSpPr>
          <p:cNvPr id="217" name="テキスト ボックス 216">
            <a:extLst>
              <a:ext uri="{FF2B5EF4-FFF2-40B4-BE49-F238E27FC236}">
                <a16:creationId xmlns:a16="http://schemas.microsoft.com/office/drawing/2014/main" id="{D9D7B547-6E36-4C33-9096-9951A48C3647}"/>
              </a:ext>
            </a:extLst>
          </p:cNvPr>
          <p:cNvSpPr txBox="1"/>
          <p:nvPr/>
        </p:nvSpPr>
        <p:spPr>
          <a:xfrm>
            <a:off x="0" y="-13140"/>
            <a:ext cx="9906000" cy="478387"/>
          </a:xfrm>
          <a:prstGeom prst="rect">
            <a:avLst/>
          </a:prstGeom>
          <a:solidFill>
            <a:srgbClr val="1F497D">
              <a:lumMod val="20000"/>
              <a:lumOff val="80000"/>
            </a:srgbClr>
          </a:solidFill>
        </p:spPr>
        <p:txBody>
          <a:bodyPr wrap="square" tIns="72000" bIns="36000" rtlCol="0" anchor="ctr" anchorCtr="0">
            <a:spAutoFit/>
          </a:bodyPr>
          <a:lstStyle/>
          <a:p>
            <a:pPr fontAlgn="base">
              <a:spcBef>
                <a:spcPct val="50000"/>
              </a:spcBef>
              <a:spcAft>
                <a:spcPct val="0"/>
              </a:spcAft>
            </a:pPr>
            <a:r>
              <a:rPr lang="ja-JP" altLang="en-US" sz="2400" b="1" dirty="0">
                <a:solidFill>
                  <a:srgbClr val="000099"/>
                </a:solidFill>
                <a:latin typeface="Meiryo UI" panose="020B0604030504040204" pitchFamily="50" charset="-128"/>
                <a:ea typeface="Meiryo UI" panose="020B0604030504040204" pitchFamily="50" charset="-128"/>
                <a:cs typeface="Miriam Fixed" panose="020B0604020202020204" pitchFamily="49" charset="-79"/>
              </a:rPr>
              <a:t>　自家警備の対象範囲</a:t>
            </a:r>
            <a:endParaRPr lang="ja-JP" altLang="en-US" sz="2400" dirty="0">
              <a:solidFill>
                <a:srgbClr val="000099"/>
              </a:solidFill>
              <a:latin typeface="Meiryo UI" panose="020B0604030504040204" pitchFamily="50" charset="-128"/>
              <a:ea typeface="Meiryo UI" panose="020B0604030504040204" pitchFamily="50" charset="-128"/>
              <a:cs typeface="Miriam Fixed" panose="020B0604020202020204" pitchFamily="49" charset="-79"/>
            </a:endParaRPr>
          </a:p>
        </p:txBody>
      </p:sp>
    </p:spTree>
    <p:extLst>
      <p:ext uri="{BB962C8B-B14F-4D97-AF65-F5344CB8AC3E}">
        <p14:creationId xmlns:p14="http://schemas.microsoft.com/office/powerpoint/2010/main" val="13293523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250341" y="690415"/>
            <a:ext cx="9413020" cy="6115667"/>
            <a:chOff x="72595" y="952424"/>
            <a:chExt cx="9009736" cy="5853653"/>
          </a:xfrm>
        </p:grpSpPr>
        <p:pic>
          <p:nvPicPr>
            <p:cNvPr id="3" name="図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95" y="952424"/>
              <a:ext cx="9009736" cy="5853653"/>
            </a:xfrm>
            <a:prstGeom prst="rect">
              <a:avLst/>
            </a:prstGeom>
            <a:ln>
              <a:solidFill>
                <a:schemeClr val="tx1"/>
              </a:solidFill>
            </a:ln>
          </p:spPr>
        </p:pic>
        <p:sp>
          <p:nvSpPr>
            <p:cNvPr id="12" name="正方形/長方形 11"/>
            <p:cNvSpPr/>
            <p:nvPr/>
          </p:nvSpPr>
          <p:spPr>
            <a:xfrm>
              <a:off x="107504" y="6662061"/>
              <a:ext cx="2808312" cy="144016"/>
            </a:xfrm>
            <a:prstGeom prst="rect">
              <a:avLst/>
            </a:prstGeom>
            <a:solidFill>
              <a:srgbClr val="C5E2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ja-JP" altLang="en-US" sz="1600" dirty="0">
                <a:solidFill>
                  <a:srgbClr val="000099"/>
                </a:solidFill>
                <a:latin typeface="HGPｺﾞｼｯｸE" panose="020B0900000000000000" pitchFamily="50" charset="-128"/>
                <a:ea typeface="HGPｺﾞｼｯｸE" panose="020B0900000000000000" pitchFamily="50" charset="-128"/>
              </a:endParaRPr>
            </a:p>
          </p:txBody>
        </p:sp>
      </p:grpSp>
      <p:grpSp>
        <p:nvGrpSpPr>
          <p:cNvPr id="5" name="グループ化 4"/>
          <p:cNvGrpSpPr/>
          <p:nvPr/>
        </p:nvGrpSpPr>
        <p:grpSpPr>
          <a:xfrm>
            <a:off x="389062" y="787878"/>
            <a:ext cx="5004000" cy="507831"/>
            <a:chOff x="2371691" y="5137836"/>
            <a:chExt cx="3877406" cy="746137"/>
          </a:xfrm>
          <a:effectLst/>
        </p:grpSpPr>
        <p:sp>
          <p:nvSpPr>
            <p:cNvPr id="6" name="テキスト ボックス 5"/>
            <p:cNvSpPr txBox="1"/>
            <p:nvPr/>
          </p:nvSpPr>
          <p:spPr>
            <a:xfrm>
              <a:off x="2371691" y="5137836"/>
              <a:ext cx="3877406" cy="746137"/>
            </a:xfrm>
            <a:prstGeom prst="rect">
              <a:avLst/>
            </a:prstGeom>
            <a:solidFill>
              <a:schemeClr val="bg1"/>
            </a:solidFill>
            <a:ln w="6350">
              <a:solidFill>
                <a:schemeClr val="tx1"/>
              </a:solidFill>
            </a:ln>
            <a:effectLst>
              <a:glow rad="139700">
                <a:schemeClr val="accent3">
                  <a:satMod val="175000"/>
                  <a:alpha val="40000"/>
                </a:schemeClr>
              </a:glow>
            </a:effectLst>
          </p:spPr>
          <p:txBody>
            <a:bodyPr wrap="square" rtlCol="0">
              <a:spAutoFit/>
            </a:bodyPr>
            <a:lstStyle/>
            <a:p>
              <a:r>
                <a:rPr lang="ja-JP" altLang="en-US" sz="1100" dirty="0">
                  <a:latin typeface="Meiryo UI" panose="020B0604030504040204" pitchFamily="50" charset="-128"/>
                  <a:ea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rPr>
                <a:t>対象</a:t>
              </a:r>
              <a:r>
                <a:rPr lang="ja-JP" altLang="en-US" sz="1100" dirty="0">
                  <a:latin typeface="Meiryo UI" panose="020B0604030504040204" pitchFamily="50" charset="-128"/>
                  <a:ea typeface="Meiryo UI" panose="020B0604030504040204" pitchFamily="50" charset="-128"/>
                </a:rPr>
                <a:t> 　 ： 指定路線外</a:t>
              </a:r>
              <a:endParaRPr lang="en-US" altLang="ja-JP" sz="1100" dirty="0">
                <a:latin typeface="Meiryo UI" panose="020B0604030504040204" pitchFamily="50" charset="-128"/>
                <a:ea typeface="Meiryo UI" panose="020B0604030504040204" pitchFamily="50" charset="-128"/>
              </a:endParaRPr>
            </a:p>
            <a:p>
              <a:endParaRPr lang="en-US" altLang="ja-JP" sz="5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ja-JP" altLang="en-US" sz="1100" b="1" dirty="0">
                  <a:latin typeface="Meiryo UI" panose="020B0604030504040204" pitchFamily="50" charset="-128"/>
                  <a:ea typeface="Meiryo UI" panose="020B0604030504040204" pitchFamily="50" charset="-128"/>
                </a:rPr>
                <a:t>対象外</a:t>
              </a:r>
              <a:r>
                <a:rPr lang="ja-JP" altLang="en-US" sz="1100" dirty="0">
                  <a:latin typeface="Meiryo UI" panose="020B0604030504040204" pitchFamily="50" charset="-128"/>
                  <a:ea typeface="Meiryo UI" panose="020B0604030504040204" pitchFamily="50" charset="-128"/>
                </a:rPr>
                <a:t> ： 指定路線</a:t>
              </a:r>
              <a:r>
                <a:rPr lang="ja-JP" altLang="en-US" sz="800" dirty="0">
                  <a:latin typeface="Meiryo UI" panose="020B0604030504040204" pitchFamily="50" charset="-128"/>
                  <a:ea typeface="Meiryo UI" panose="020B0604030504040204" pitchFamily="50" charset="-128"/>
                </a:rPr>
                <a:t>（及び　その他・国・中日本高速道路・道路公社等が所管する道路）</a:t>
              </a:r>
            </a:p>
          </p:txBody>
        </p:sp>
        <p:cxnSp>
          <p:nvCxnSpPr>
            <p:cNvPr id="7" name="直線コネクタ 6"/>
            <p:cNvCxnSpPr/>
            <p:nvPr/>
          </p:nvCxnSpPr>
          <p:spPr>
            <a:xfrm>
              <a:off x="2472155" y="5377416"/>
              <a:ext cx="432048" cy="0"/>
            </a:xfrm>
            <a:prstGeom prst="line">
              <a:avLst/>
            </a:prstGeom>
            <a:ln w="31750">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8" name="直線コネクタ 7"/>
            <p:cNvCxnSpPr/>
            <p:nvPr/>
          </p:nvCxnSpPr>
          <p:spPr>
            <a:xfrm>
              <a:off x="2472155" y="5694813"/>
              <a:ext cx="432048" cy="0"/>
            </a:xfrm>
            <a:prstGeom prst="line">
              <a:avLst/>
            </a:prstGeom>
            <a:ln w="3175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9" name="テキスト ボックス 8"/>
          <p:cNvSpPr txBox="1"/>
          <p:nvPr/>
        </p:nvSpPr>
        <p:spPr>
          <a:xfrm>
            <a:off x="560511" y="85121"/>
            <a:ext cx="8902823" cy="605294"/>
          </a:xfrm>
          <a:prstGeom prst="rect">
            <a:avLst/>
          </a:prstGeom>
          <a:noFill/>
        </p:spPr>
        <p:txBody>
          <a:bodyPr wrap="square" rtlCol="0">
            <a:spAutoFit/>
          </a:bodyPr>
          <a:lstStyle/>
          <a:p>
            <a:pPr algn="ctr">
              <a:lnSpc>
                <a:spcPts val="2000"/>
              </a:lnSpc>
            </a:pPr>
            <a:r>
              <a:rPr lang="ja-JP" altLang="en-US" sz="1801" b="1" dirty="0">
                <a:latin typeface="Meiryo UI" panose="020B0604030504040204" pitchFamily="50" charset="-128"/>
                <a:ea typeface="Meiryo UI" panose="020B0604030504040204" pitchFamily="50" charset="-128"/>
              </a:rPr>
              <a:t>自家警備の対象路線（令和５年４月）</a:t>
            </a:r>
            <a:endParaRPr lang="en-US" altLang="ja-JP" sz="1801" b="1" dirty="0">
              <a:latin typeface="Meiryo UI" panose="020B0604030504040204" pitchFamily="50" charset="-128"/>
              <a:ea typeface="Meiryo UI" panose="020B0604030504040204" pitchFamily="50" charset="-128"/>
            </a:endParaRPr>
          </a:p>
          <a:p>
            <a:pPr algn="ctr">
              <a:lnSpc>
                <a:spcPts val="2000"/>
              </a:lnSpc>
            </a:pPr>
            <a:r>
              <a:rPr lang="en-US" altLang="ja-JP" sz="1401" dirty="0">
                <a:latin typeface="Meiryo UI" panose="020B0604030504040204" pitchFamily="50" charset="-128"/>
                <a:ea typeface="Meiryo UI" panose="020B0604030504040204" pitchFamily="50" charset="-128"/>
              </a:rPr>
              <a:t>※</a:t>
            </a:r>
            <a:r>
              <a:rPr lang="ja-JP" altLang="en-US" sz="1401" dirty="0">
                <a:latin typeface="Meiryo UI" panose="020B0604030504040204" pitchFamily="50" charset="-128"/>
                <a:ea typeface="Meiryo UI" panose="020B0604030504040204" pitchFamily="50" charset="-128"/>
              </a:rPr>
              <a:t>全国道路・街路交通情勢調査の路線図</a:t>
            </a:r>
            <a:endParaRPr lang="en-US" altLang="ja-JP" sz="1401" dirty="0">
              <a:latin typeface="Meiryo UI" panose="020B0604030504040204" pitchFamily="50" charset="-128"/>
              <a:ea typeface="Meiryo UI" panose="020B0604030504040204" pitchFamily="50" charset="-128"/>
            </a:endParaRPr>
          </a:p>
        </p:txBody>
      </p:sp>
      <p:sp>
        <p:nvSpPr>
          <p:cNvPr id="10" name="テキスト ボックス 9">
            <a:extLst>
              <a:ext uri="{FF2B5EF4-FFF2-40B4-BE49-F238E27FC236}">
                <a16:creationId xmlns:a16="http://schemas.microsoft.com/office/drawing/2014/main" id="{9A844AEB-E866-41BD-8D32-056355FA46A1}"/>
              </a:ext>
            </a:extLst>
          </p:cNvPr>
          <p:cNvSpPr txBox="1"/>
          <p:nvPr/>
        </p:nvSpPr>
        <p:spPr>
          <a:xfrm>
            <a:off x="389065" y="1376974"/>
            <a:ext cx="5003997" cy="276999"/>
          </a:xfrm>
          <a:prstGeom prst="rect">
            <a:avLst/>
          </a:prstGeom>
          <a:solidFill>
            <a:schemeClr val="bg1"/>
          </a:solidFill>
          <a:ln>
            <a:solidFill>
              <a:schemeClr val="tx1"/>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政令市内の国・県道は政令市管理であり、県と方法が異なることに注意</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1" name="スライド番号プレースホルダー 1"/>
          <p:cNvSpPr>
            <a:spLocks noGrp="1"/>
          </p:cNvSpPr>
          <p:nvPr>
            <p:ph type="sldNum" sz="quarter" idx="12"/>
          </p:nvPr>
        </p:nvSpPr>
        <p:spPr>
          <a:xfrm>
            <a:off x="9250124" y="6496689"/>
            <a:ext cx="683568" cy="365125"/>
          </a:xfrm>
        </p:spPr>
        <p:txBody>
          <a:bodyPr/>
          <a:lstStyle/>
          <a:p>
            <a:pPr defTabSz="914400">
              <a:defRPr/>
            </a:pPr>
            <a:fld id="{15184F83-FCA6-4090-8598-1AA1C2AA2D2B}" type="slidenum">
              <a:rPr kumimoji="1" lang="ja-JP" altLang="en-US" sz="1400">
                <a:solidFill>
                  <a:schemeClr val="tx1"/>
                </a:solidFill>
                <a:latin typeface="Calibri"/>
                <a:ea typeface="ＭＳ Ｐゴシック" panose="020B0600070205080204" pitchFamily="50" charset="-128"/>
              </a:rPr>
              <a:pPr defTabSz="914400">
                <a:defRPr/>
              </a:pPr>
              <a:t>6</a:t>
            </a:fld>
            <a:endParaRPr kumimoji="1" lang="ja-JP" altLang="en-US" sz="1400" dirty="0">
              <a:solidFill>
                <a:schemeClr val="tx1"/>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880148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ext uri="{D42A27DB-BD31-4B8C-83A1-F6EECF244321}">
                <p14:modId xmlns:p14="http://schemas.microsoft.com/office/powerpoint/2010/main" val="2131495185"/>
              </p:ext>
            </p:extLst>
          </p:nvPr>
        </p:nvGraphicFramePr>
        <p:xfrm>
          <a:off x="161341" y="85692"/>
          <a:ext cx="9349279" cy="6737871"/>
        </p:xfrm>
        <a:graphic>
          <a:graphicData uri="http://schemas.openxmlformats.org/drawingml/2006/table">
            <a:tbl>
              <a:tblPr/>
              <a:tblGrid>
                <a:gridCol w="415096">
                  <a:extLst>
                    <a:ext uri="{9D8B030D-6E8A-4147-A177-3AD203B41FA5}">
                      <a16:colId xmlns:a16="http://schemas.microsoft.com/office/drawing/2014/main" val="1948730690"/>
                    </a:ext>
                  </a:extLst>
                </a:gridCol>
                <a:gridCol w="916672">
                  <a:extLst>
                    <a:ext uri="{9D8B030D-6E8A-4147-A177-3AD203B41FA5}">
                      <a16:colId xmlns:a16="http://schemas.microsoft.com/office/drawing/2014/main" val="1025887109"/>
                    </a:ext>
                  </a:extLst>
                </a:gridCol>
                <a:gridCol w="380505">
                  <a:extLst>
                    <a:ext uri="{9D8B030D-6E8A-4147-A177-3AD203B41FA5}">
                      <a16:colId xmlns:a16="http://schemas.microsoft.com/office/drawing/2014/main" val="319108288"/>
                    </a:ext>
                  </a:extLst>
                </a:gridCol>
                <a:gridCol w="317088">
                  <a:extLst>
                    <a:ext uri="{9D8B030D-6E8A-4147-A177-3AD203B41FA5}">
                      <a16:colId xmlns:a16="http://schemas.microsoft.com/office/drawing/2014/main" val="2470299048"/>
                    </a:ext>
                  </a:extLst>
                </a:gridCol>
                <a:gridCol w="415096">
                  <a:extLst>
                    <a:ext uri="{9D8B030D-6E8A-4147-A177-3AD203B41FA5}">
                      <a16:colId xmlns:a16="http://schemas.microsoft.com/office/drawing/2014/main" val="4113051244"/>
                    </a:ext>
                  </a:extLst>
                </a:gridCol>
                <a:gridCol w="916672">
                  <a:extLst>
                    <a:ext uri="{9D8B030D-6E8A-4147-A177-3AD203B41FA5}">
                      <a16:colId xmlns:a16="http://schemas.microsoft.com/office/drawing/2014/main" val="4119868169"/>
                    </a:ext>
                  </a:extLst>
                </a:gridCol>
                <a:gridCol w="384348">
                  <a:extLst>
                    <a:ext uri="{9D8B030D-6E8A-4147-A177-3AD203B41FA5}">
                      <a16:colId xmlns:a16="http://schemas.microsoft.com/office/drawing/2014/main" val="1714008888"/>
                    </a:ext>
                  </a:extLst>
                </a:gridCol>
                <a:gridCol w="317088">
                  <a:extLst>
                    <a:ext uri="{9D8B030D-6E8A-4147-A177-3AD203B41FA5}">
                      <a16:colId xmlns:a16="http://schemas.microsoft.com/office/drawing/2014/main" val="2733161737"/>
                    </a:ext>
                  </a:extLst>
                </a:gridCol>
                <a:gridCol w="415096">
                  <a:extLst>
                    <a:ext uri="{9D8B030D-6E8A-4147-A177-3AD203B41FA5}">
                      <a16:colId xmlns:a16="http://schemas.microsoft.com/office/drawing/2014/main" val="4102847574"/>
                    </a:ext>
                  </a:extLst>
                </a:gridCol>
                <a:gridCol w="916672">
                  <a:extLst>
                    <a:ext uri="{9D8B030D-6E8A-4147-A177-3AD203B41FA5}">
                      <a16:colId xmlns:a16="http://schemas.microsoft.com/office/drawing/2014/main" val="462423930"/>
                    </a:ext>
                  </a:extLst>
                </a:gridCol>
                <a:gridCol w="384348">
                  <a:extLst>
                    <a:ext uri="{9D8B030D-6E8A-4147-A177-3AD203B41FA5}">
                      <a16:colId xmlns:a16="http://schemas.microsoft.com/office/drawing/2014/main" val="3804856256"/>
                    </a:ext>
                  </a:extLst>
                </a:gridCol>
                <a:gridCol w="69183">
                  <a:extLst>
                    <a:ext uri="{9D8B030D-6E8A-4147-A177-3AD203B41FA5}">
                      <a16:colId xmlns:a16="http://schemas.microsoft.com/office/drawing/2014/main" val="530095870"/>
                    </a:ext>
                  </a:extLst>
                </a:gridCol>
                <a:gridCol w="415096">
                  <a:extLst>
                    <a:ext uri="{9D8B030D-6E8A-4147-A177-3AD203B41FA5}">
                      <a16:colId xmlns:a16="http://schemas.microsoft.com/office/drawing/2014/main" val="1421890703"/>
                    </a:ext>
                  </a:extLst>
                </a:gridCol>
                <a:gridCol w="916672">
                  <a:extLst>
                    <a:ext uri="{9D8B030D-6E8A-4147-A177-3AD203B41FA5}">
                      <a16:colId xmlns:a16="http://schemas.microsoft.com/office/drawing/2014/main" val="3018166449"/>
                    </a:ext>
                  </a:extLst>
                </a:gridCol>
                <a:gridCol w="384348">
                  <a:extLst>
                    <a:ext uri="{9D8B030D-6E8A-4147-A177-3AD203B41FA5}">
                      <a16:colId xmlns:a16="http://schemas.microsoft.com/office/drawing/2014/main" val="1733186230"/>
                    </a:ext>
                  </a:extLst>
                </a:gridCol>
                <a:gridCol w="69183">
                  <a:extLst>
                    <a:ext uri="{9D8B030D-6E8A-4147-A177-3AD203B41FA5}">
                      <a16:colId xmlns:a16="http://schemas.microsoft.com/office/drawing/2014/main" val="2900687266"/>
                    </a:ext>
                  </a:extLst>
                </a:gridCol>
                <a:gridCol w="415096">
                  <a:extLst>
                    <a:ext uri="{9D8B030D-6E8A-4147-A177-3AD203B41FA5}">
                      <a16:colId xmlns:a16="http://schemas.microsoft.com/office/drawing/2014/main" val="3039410411"/>
                    </a:ext>
                  </a:extLst>
                </a:gridCol>
                <a:gridCol w="916672">
                  <a:extLst>
                    <a:ext uri="{9D8B030D-6E8A-4147-A177-3AD203B41FA5}">
                      <a16:colId xmlns:a16="http://schemas.microsoft.com/office/drawing/2014/main" val="1547480123"/>
                    </a:ext>
                  </a:extLst>
                </a:gridCol>
                <a:gridCol w="384348">
                  <a:extLst>
                    <a:ext uri="{9D8B030D-6E8A-4147-A177-3AD203B41FA5}">
                      <a16:colId xmlns:a16="http://schemas.microsoft.com/office/drawing/2014/main" val="544293372"/>
                    </a:ext>
                  </a:extLst>
                </a:gridCol>
              </a:tblGrid>
              <a:tr h="147742">
                <a:tc gridSpan="5">
                  <a:txBody>
                    <a:bodyPr/>
                    <a:lstStyle/>
                    <a:p>
                      <a:pPr algn="l" fontAlgn="b"/>
                      <a:r>
                        <a:rPr lang="ja-JP" altLang="en-US" sz="1000" b="0" i="0" u="none" strike="noStrike" dirty="0">
                          <a:effectLst/>
                          <a:latin typeface="ＭＳ Ｐゴシック" panose="020B0600070205080204" pitchFamily="50" charset="-128"/>
                          <a:ea typeface="ＭＳ Ｐゴシック" panose="020B0600070205080204" pitchFamily="50" charset="-128"/>
                        </a:rPr>
                        <a:t>自家警備の対象路線一覧表（令和</a:t>
                      </a:r>
                      <a:r>
                        <a:rPr lang="en-US" altLang="ja-JP" sz="1000" b="0" i="0" u="none" strike="noStrike" dirty="0">
                          <a:effectLst/>
                          <a:latin typeface="ＭＳ Ｐゴシック" panose="020B0600070205080204" pitchFamily="50" charset="-128"/>
                          <a:ea typeface="ＭＳ Ｐゴシック" panose="020B0600070205080204" pitchFamily="50" charset="-128"/>
                        </a:rPr>
                        <a:t>5</a:t>
                      </a:r>
                      <a:r>
                        <a:rPr lang="ja-JP" altLang="en-US" sz="1000" b="0" i="0" u="none" strike="noStrike" dirty="0">
                          <a:effectLst/>
                          <a:latin typeface="ＭＳ Ｐゴシック" panose="020B0600070205080204" pitchFamily="50" charset="-128"/>
                          <a:ea typeface="ＭＳ Ｐゴシック" panose="020B0600070205080204" pitchFamily="50" charset="-128"/>
                        </a:rPr>
                        <a:t>年</a:t>
                      </a:r>
                      <a:r>
                        <a:rPr lang="en-US" altLang="ja-JP" sz="1000" b="0" i="0" u="none" strike="noStrike" dirty="0">
                          <a:effectLst/>
                          <a:latin typeface="ＭＳ Ｐゴシック" panose="020B0600070205080204" pitchFamily="50" charset="-128"/>
                          <a:ea typeface="ＭＳ Ｐゴシック" panose="020B0600070205080204" pitchFamily="50" charset="-128"/>
                        </a:rPr>
                        <a:t>4</a:t>
                      </a:r>
                      <a:r>
                        <a:rPr lang="ja-JP" altLang="en-US" sz="1000" b="0" i="0" u="none" strike="noStrike" dirty="0">
                          <a:effectLst/>
                          <a:latin typeface="ＭＳ Ｐゴシック" panose="020B0600070205080204" pitchFamily="50" charset="-128"/>
                          <a:ea typeface="ＭＳ Ｐゴシック" panose="020B0600070205080204" pitchFamily="50" charset="-128"/>
                        </a:rPr>
                        <a:t>月）</a:t>
                      </a:r>
                    </a:p>
                  </a:txBody>
                  <a:tcPr marL="0" marR="0" marT="0" marB="0" anchor="b">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extLst>
                  <a:ext uri="{0D108BD9-81ED-4DB2-BD59-A6C34878D82A}">
                    <a16:rowId xmlns:a16="http://schemas.microsoft.com/office/drawing/2014/main" val="2488208090"/>
                  </a:ext>
                </a:extLst>
              </a:tr>
              <a:tr h="117557">
                <a:tc gridSpan="3">
                  <a:txBody>
                    <a:bodyPr/>
                    <a:lstStyle/>
                    <a:p>
                      <a:pPr algn="l" fontAlgn="b"/>
                      <a:r>
                        <a:rPr lang="ja-JP" altLang="en-US" sz="700" b="0" i="0" u="none" strike="noStrike">
                          <a:effectLst/>
                          <a:latin typeface="ＭＳ Ｐゴシック" panose="020B0600070205080204" pitchFamily="50" charset="-128"/>
                          <a:ea typeface="ＭＳ Ｐゴシック" panose="020B0600070205080204" pitchFamily="50" charset="-128"/>
                        </a:rPr>
                        <a:t>　・指定路線は自家警備対象外</a:t>
                      </a:r>
                    </a:p>
                  </a:txBody>
                  <a:tcPr marL="0" marR="0" marT="0" marB="0" anchor="b">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extLst>
                  <a:ext uri="{0D108BD9-81ED-4DB2-BD59-A6C34878D82A}">
                    <a16:rowId xmlns:a16="http://schemas.microsoft.com/office/drawing/2014/main" val="1732453010"/>
                  </a:ext>
                </a:extLst>
              </a:tr>
              <a:tr h="117557">
                <a:tc gridSpan="5">
                  <a:txBody>
                    <a:bodyPr/>
                    <a:lstStyle/>
                    <a:p>
                      <a:pPr algn="l" fontAlgn="b"/>
                      <a:r>
                        <a:rPr lang="ja-JP" altLang="en-US" sz="700" b="0" i="0" u="none" strike="noStrike" dirty="0">
                          <a:effectLst/>
                          <a:latin typeface="ＭＳ Ｐゴシック" panose="020B0600070205080204" pitchFamily="50" charset="-128"/>
                          <a:ea typeface="ＭＳ Ｐゴシック" panose="020B0600070205080204" pitchFamily="50" charset="-128"/>
                        </a:rPr>
                        <a:t>　・対象路線のうち交通影響が大きい箇所は対象外</a:t>
                      </a:r>
                    </a:p>
                  </a:txBody>
                  <a:tcPr marL="0" marR="0" marT="0" marB="0" anchor="b">
                    <a:lnL>
                      <a:noFill/>
                    </a:lnL>
                    <a:lnR>
                      <a:noFill/>
                    </a:lnR>
                    <a:lnT>
                      <a:noFill/>
                    </a:lnT>
                    <a:lnB>
                      <a:noFill/>
                    </a:lnB>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extLst>
                  <a:ext uri="{0D108BD9-81ED-4DB2-BD59-A6C34878D82A}">
                    <a16:rowId xmlns:a16="http://schemas.microsoft.com/office/drawing/2014/main" val="383547351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extLst>
                  <a:ext uri="{0D108BD9-81ED-4DB2-BD59-A6C34878D82A}">
                    <a16:rowId xmlns:a16="http://schemas.microsoft.com/office/drawing/2014/main" val="1625322241"/>
                  </a:ext>
                </a:extLst>
              </a:tr>
              <a:tr h="117557">
                <a:tc gridSpan="2">
                  <a:txBody>
                    <a:bodyPr/>
                    <a:lstStyle/>
                    <a:p>
                      <a:pPr algn="l" fontAlgn="b"/>
                      <a:r>
                        <a:rPr lang="ja-JP" altLang="en-US" sz="700" b="0" i="0" u="none" strike="noStrike">
                          <a:effectLst/>
                          <a:latin typeface="ＭＳ Ｐゴシック" panose="020B0600070205080204" pitchFamily="50" charset="-128"/>
                          <a:ea typeface="ＭＳ Ｐゴシック" panose="020B0600070205080204" pitchFamily="50" charset="-128"/>
                        </a:rPr>
                        <a:t>国道（５路線）</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gridSpan="2">
                  <a:txBody>
                    <a:bodyPr/>
                    <a:lstStyle/>
                    <a:p>
                      <a:pPr algn="l" fontAlgn="b"/>
                      <a:r>
                        <a:rPr lang="zh-TW" altLang="en-US" sz="700" b="0" i="0" u="none" strike="noStrike">
                          <a:effectLst/>
                          <a:latin typeface="ＭＳ Ｐゴシック" panose="020B0600070205080204" pitchFamily="50" charset="-128"/>
                          <a:ea typeface="ＭＳ Ｐゴシック" panose="020B0600070205080204" pitchFamily="50" charset="-128"/>
                        </a:rPr>
                        <a:t>主要地方道（５０路線）</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gridSpan="2">
                  <a:txBody>
                    <a:bodyPr/>
                    <a:lstStyle/>
                    <a:p>
                      <a:pPr algn="l" fontAlgn="b"/>
                      <a:r>
                        <a:rPr lang="zh-TW" altLang="en-US" sz="700" b="0" i="0" u="none" strike="noStrike">
                          <a:effectLst/>
                          <a:latin typeface="ＭＳ Ｐゴシック" panose="020B0600070205080204" pitchFamily="50" charset="-128"/>
                          <a:ea typeface="ＭＳ Ｐゴシック" panose="020B0600070205080204" pitchFamily="50" charset="-128"/>
                        </a:rPr>
                        <a:t>一般県道（１６５路線）</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ja-JP" altLang="en-US" sz="7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7915309"/>
                  </a:ext>
                </a:extLst>
              </a:tr>
              <a:tr h="103880">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路線番号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zh-TW" altLang="en-US" sz="600" b="0" i="0" u="none" strike="noStrike">
                          <a:effectLst/>
                          <a:latin typeface="ＭＳ Ｐゴシック" panose="020B0600070205080204" pitchFamily="50" charset="-128"/>
                          <a:ea typeface="ＭＳ Ｐゴシック" panose="020B0600070205080204" pitchFamily="50" charset="-128"/>
                        </a:rPr>
                        <a:t>路　　線　　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指定路線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路線番号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zh-TW" altLang="en-US" sz="600" b="0" i="0" u="none" strike="noStrike">
                          <a:effectLst/>
                          <a:latin typeface="ＭＳ Ｐゴシック" panose="020B0600070205080204" pitchFamily="50" charset="-128"/>
                          <a:ea typeface="ＭＳ Ｐゴシック" panose="020B0600070205080204" pitchFamily="50" charset="-128"/>
                        </a:rPr>
                        <a:t>路　　線　　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指定路線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路線番号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zh-TW" altLang="en-US" sz="600" b="0" i="0" u="none" strike="noStrike">
                          <a:effectLst/>
                          <a:latin typeface="ＭＳ Ｐゴシック" panose="020B0600070205080204" pitchFamily="50" charset="-128"/>
                          <a:ea typeface="ＭＳ Ｐゴシック" panose="020B0600070205080204" pitchFamily="50" charset="-128"/>
                        </a:rPr>
                        <a:t>路　　線　　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指定路線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路線番号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zh-TW" altLang="en-US" sz="600" b="0" i="0" u="none" strike="noStrike">
                          <a:effectLst/>
                          <a:latin typeface="ＭＳ Ｐゴシック" panose="020B0600070205080204" pitchFamily="50" charset="-128"/>
                          <a:ea typeface="ＭＳ Ｐゴシック" panose="020B0600070205080204" pitchFamily="50" charset="-128"/>
                        </a:rPr>
                        <a:t>路　　線　　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指定路線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路線番号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zh-TW" altLang="en-US" sz="600" b="0" i="0" u="none" strike="noStrike">
                          <a:effectLst/>
                          <a:latin typeface="ＭＳ Ｐゴシック" panose="020B0600070205080204" pitchFamily="50" charset="-128"/>
                          <a:ea typeface="ＭＳ Ｐゴシック" panose="020B0600070205080204" pitchFamily="50" charset="-128"/>
                        </a:rPr>
                        <a:t>路　　線　　名</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指定路線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3528333515"/>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４２号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豊橋湖西線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十国峠伊豆山線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須津東田子浦停車場線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遠江原谷停車場線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5023316"/>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dirty="0">
                          <a:effectLst/>
                          <a:latin typeface="ＭＳ Ｐゴシック" panose="020B0600070205080204" pitchFamily="50" charset="-128"/>
                          <a:ea typeface="ＭＳ Ｐゴシック" panose="020B0600070205080204" pitchFamily="50" charset="-128"/>
                        </a:rPr>
                        <a:t>１３５号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豊橋大知波線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 熱海停車場線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吉永吉原停車場線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山梨敷地停車場線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6202993"/>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１３６号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富士川身延線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来の宮停車場線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田子浦港大野線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袋井停車場線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6461676"/>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１３８号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熱海函南線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伊豆多賀停車場線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吉原停車場吉原線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磐田山梨線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68848134"/>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１３９号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dirty="0">
                          <a:effectLst/>
                          <a:latin typeface="ＭＳ Ｐゴシック" panose="020B0600070205080204" pitchFamily="50" charset="-128"/>
                          <a:ea typeface="ＭＳ Ｐゴシック" panose="020B0600070205080204" pitchFamily="50" charset="-128"/>
                        </a:rPr>
                        <a:t>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伊東修善寺線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網代停車場線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吉原田子浦港線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遠江森停車場線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02365355"/>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１５０号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下佐ケ野谷津線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宇佐美停車場線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湖西東細谷線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山梨一宮線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3349856"/>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１５２号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下田松崎線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伊東川奈八幡野線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宮代赤根線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83770155"/>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３０１号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下田石廊松崎線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伊東港線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鷹岡富士停車場線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遠江一宮停車場線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4612216"/>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３６２号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沼津土肥線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遠笠山富戸線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鷹岡柚木線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横川磐田線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773335"/>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４１４号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修善寺戸田線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中大見八幡野線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富士宮富士公園線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野部停車場線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761790"/>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４６９号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伊東大仁線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熱川片瀬線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富士停車場伝法線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舘山寺弁天島線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39846934"/>
                  </a:ext>
                </a:extLst>
              </a:tr>
              <a:tr h="103880">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４７３号</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熱海箱根峠線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稲取港線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三沢富士宮線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新所原停車場日の岡線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75084612"/>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三島裾野線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湯ケ野松崎線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184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白糸富士宮線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新所原停車場白須賀線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0629111"/>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三島富士線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須崎柿崎線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岩淵富士川停車場線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入出太田線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76907428"/>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御殿場富士公園線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下田港線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塩出尾崎線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太田中原線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2109993"/>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富士裾野線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蓮台寺本郷線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藤枝静岡線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仙石原新田線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80496685"/>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富士宮芝川線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下田南伊豆線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静岡朝比奈藤枝線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水神田子浦港線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5853284"/>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dirty="0">
                          <a:effectLst/>
                          <a:latin typeface="ＭＳ Ｐゴシック" panose="020B0600070205080204" pitchFamily="50" charset="-128"/>
                          <a:ea typeface="ＭＳ Ｐゴシック" panose="020B0600070205080204" pitchFamily="50" charset="-128"/>
                        </a:rPr>
                        <a:t>焼津藤枝線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手石湊線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相俣岡部線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河原大井川港線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6130641"/>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焼津榛原線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南伊豆松崎線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焼津岡部線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上野部豊田竜洋線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362781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藤枝黒俣線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松崎港線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伊久美藤枝線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裾野停車場線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0556275"/>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藤枝大井川線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吉奈門野原線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堀之内青島線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波勝崎線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5746347"/>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島田吉田線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土肥港線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伊久美元島田線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稲取停車場線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21249989"/>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掛川浜岡線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船原西浦高原線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蔵田島田線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修善寺天城湯ヶ島線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80818095"/>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掛川大東線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韮山伊豆長岡修善寺線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上青島焼津線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池東松原線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48779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掛川川根線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伊豆長岡三津線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大富藤枝線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田子浦港富士インター線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416749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掛川天竜線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古奈伊豆長岡停車場線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藤枝停車場線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焼津大井川線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6847044"/>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袋井大須賀線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韮山反射炉線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高洲和田線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善左衛門藤枝停車場線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0251108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磐田福田線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韮山韮山停車場線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島田大井川線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佐倉御前崎港線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78056685"/>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磐田天竜線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静浦港韮山停車場線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新金谷停車場線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足柄峠線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2735982"/>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伊東停車場線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田原野函南停車場線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吉田港線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大東相良線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34330570"/>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三島停車場線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函南停車場反射炉線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230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住吉金谷線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原里大池線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63096639"/>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沼津停車場線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原木停車場線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233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榛原金谷線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374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浜松袋井線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63672088"/>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富士宮停車場線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御園伊豆仁田停車場線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234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吉沢金谷線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富士清水線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4005553228"/>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島田停車場線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原木沼津線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235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菊川榛原線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島田岡部線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858658197"/>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磐田停車場線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三島静浦港線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相良浜岡線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小笠掛川線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1162440"/>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袋井春野線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清水函南停車場線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御前崎堀野新田線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接岨峡線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98700341"/>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伊東西伊豆線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三ッ谷谷田線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薄原地頭方線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389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水窪森線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63989373"/>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浜北袋井線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三島田町停車場線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浜岡菊川線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沼津小山線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369020568"/>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藤枝天竜線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下土狩徳倉沼津港線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大東菊川線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396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富士由比線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52573040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島田川根線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沼津三島線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川上菊川線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397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富士根停車場線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39476265"/>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相良大須賀線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駿河小山停車場線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中方千浜線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398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上稲子長貫線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66253612"/>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富士宮鳴沢線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山中湖小山線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掛川大東大須賀線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399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大河内森線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57231103"/>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富士白糸滝公園線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竹之下小山線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菊川停車場伊達方線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大仁停車場線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51904371"/>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細江金谷線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足柄停車場富士公園線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袋井小笠線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御殿場箱根線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98469522"/>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清水富士宮線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須走小山線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掛川袋井線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小笠山総合運動公園線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8357567"/>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富士富士宮由比線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富士公園太郎坊線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掛川停車場線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磐田掛川線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4700470"/>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川根寸又峡線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御殿場停車場線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中野諸井線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河津下田線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0467399"/>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御殿場大井線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滝ケ原富士岡線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西同笠浅羽線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足高三枚橋線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87972335"/>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吉田大東線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富士岡停車場線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豊浜磐田線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静岡空港線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22519296"/>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熱海大仁線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五本地御殿場線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磐田竜洋線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大須賀掛川停車場線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6481277"/>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焼津森線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大坂富士宮線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磐田停車場長野線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仁科峠宇久須線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2854827"/>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裾野インター線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159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沼津港線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磐田細江線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西天城高原線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67862147"/>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沼津インター線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千本城内線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豊田竜洋線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磐田袋井線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026392251"/>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磐田インター線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沼津停車場東沢田線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春野下泉停車場線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富士富士宮線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extLst>
                  <a:ext uri="{0D108BD9-81ED-4DB2-BD59-A6C34878D82A}">
                    <a16:rowId xmlns:a16="http://schemas.microsoft.com/office/drawing/2014/main" val="1231106480"/>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大岡元長窪線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東柏原沼津線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FBFBF"/>
                    </a:solidFill>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家山停車場線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日坂沢田線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03323000"/>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88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一色久沢線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西椎路松長線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大和田森線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静岡焼津線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0843934"/>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原停車場線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方の橋薗ケ谷線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417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新居浜名線</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4742401"/>
                  </a:ext>
                </a:extLst>
              </a:tr>
              <a:tr h="103880">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166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zh-TW" altLang="en-US" sz="600" b="0" i="0" u="none" strike="noStrike">
                          <a:effectLst/>
                          <a:latin typeface="ＭＳ Ｐゴシック" panose="020B0600070205080204" pitchFamily="50" charset="-128"/>
                          <a:ea typeface="ＭＳ Ｐゴシック" panose="020B0600070205080204" pitchFamily="50" charset="-128"/>
                        </a:rPr>
                        <a:t>石川一本松線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en-US" altLang="ja-JP" sz="600" b="0" i="0" u="none" strike="noStrike">
                          <a:effectLst/>
                          <a:latin typeface="ＭＳ Ｐゴシック" panose="020B0600070205080204" pitchFamily="50" charset="-128"/>
                          <a:ea typeface="ＭＳ Ｐゴシック" panose="020B0600070205080204" pitchFamily="50" charset="-128"/>
                        </a:rPr>
                        <a:t>271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掛川山梨線</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ja-JP" altLang="en-US" sz="600" b="0" i="0" u="none" strike="noStrike">
                          <a:effectLst/>
                          <a:latin typeface="ＭＳ Ｐゴシック" panose="020B0600070205080204" pitchFamily="50" charset="-128"/>
                          <a:ea typeface="ＭＳ Ｐゴシック" panose="020B0600070205080204" pitchFamily="50" charset="-128"/>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w="6350" cap="flat" cmpd="sng" algn="ctr">
                      <a:solidFill>
                        <a:srgbClr val="000000"/>
                      </a:solidFill>
                      <a:prstDash val="solid"/>
                      <a:round/>
                      <a:headEnd type="none" w="med" len="med"/>
                      <a:tailEnd type="none" w="med" len="med"/>
                    </a:lnL>
                    <a:lnR>
                      <a:noFill/>
                    </a:lnR>
                    <a:lnT>
                      <a:noFill/>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ja-JP" altLang="en-US" sz="600" b="0" i="0" u="none" strike="noStrike" dirty="0">
                        <a:effectLst/>
                        <a:latin typeface="ＭＳ Ｐゴシック" panose="020B0600070205080204" pitchFamily="50" charset="-128"/>
                        <a:ea typeface="ＭＳ Ｐゴシック" panose="020B0600070205080204" pitchFamily="50" charset="-128"/>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57092539"/>
                  </a:ext>
                </a:extLst>
              </a:tr>
            </a:tbl>
          </a:graphicData>
        </a:graphic>
      </p:graphicFrame>
      <p:sp>
        <p:nvSpPr>
          <p:cNvPr id="4" name="スライド番号プレースホルダー 1"/>
          <p:cNvSpPr>
            <a:spLocks noGrp="1"/>
          </p:cNvSpPr>
          <p:nvPr>
            <p:ph type="sldNum" sz="quarter" idx="12"/>
          </p:nvPr>
        </p:nvSpPr>
        <p:spPr>
          <a:xfrm>
            <a:off x="9250124" y="6496689"/>
            <a:ext cx="683568" cy="365125"/>
          </a:xfrm>
        </p:spPr>
        <p:txBody>
          <a:bodyPr/>
          <a:lstStyle/>
          <a:p>
            <a:pPr defTabSz="914400">
              <a:defRPr/>
            </a:pPr>
            <a:fld id="{15184F83-FCA6-4090-8598-1AA1C2AA2D2B}" type="slidenum">
              <a:rPr kumimoji="1" lang="ja-JP" altLang="en-US" sz="1400">
                <a:solidFill>
                  <a:schemeClr val="tx1"/>
                </a:solidFill>
                <a:latin typeface="Calibri"/>
                <a:ea typeface="ＭＳ Ｐゴシック" panose="020B0600070205080204" pitchFamily="50" charset="-128"/>
              </a:rPr>
              <a:pPr defTabSz="914400">
                <a:defRPr/>
              </a:pPr>
              <a:t>7</a:t>
            </a:fld>
            <a:endParaRPr kumimoji="1" lang="ja-JP" altLang="en-US" sz="1400" dirty="0">
              <a:solidFill>
                <a:schemeClr val="tx1"/>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466128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3990975" y="1332798"/>
            <a:ext cx="5314506" cy="2781298"/>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6760386" y="4603936"/>
            <a:ext cx="2559689" cy="1438140"/>
          </a:xfrm>
          <a:prstGeom prst="rect">
            <a:avLst/>
          </a:prstGeom>
          <a:solidFill>
            <a:srgbClr val="FFD5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ゴシック" panose="020B0609070205080204" pitchFamily="49" charset="-128"/>
              <a:ea typeface="ＭＳ ゴシック" panose="020B0609070205080204" pitchFamily="49" charset="-128"/>
            </a:endParaRPr>
          </a:p>
        </p:txBody>
      </p:sp>
      <p:sp>
        <p:nvSpPr>
          <p:cNvPr id="4" name="正方形/長方形 3"/>
          <p:cNvSpPr/>
          <p:nvPr/>
        </p:nvSpPr>
        <p:spPr>
          <a:xfrm>
            <a:off x="3968437" y="4604363"/>
            <a:ext cx="2559689" cy="1438139"/>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ＭＳ ゴシック" panose="020B0609070205080204" pitchFamily="49" charset="-128"/>
              <a:ea typeface="ＭＳ ゴシック" panose="020B0609070205080204" pitchFamily="49" charset="-128"/>
            </a:endParaRPr>
          </a:p>
        </p:txBody>
      </p:sp>
      <p:sp>
        <p:nvSpPr>
          <p:cNvPr id="5" name="下矢印 4"/>
          <p:cNvSpPr/>
          <p:nvPr/>
        </p:nvSpPr>
        <p:spPr>
          <a:xfrm rot="1998256">
            <a:off x="5887836" y="2946241"/>
            <a:ext cx="346197" cy="227339"/>
          </a:xfrm>
          <a:prstGeom prst="down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6" name="角丸四角形 5"/>
          <p:cNvSpPr/>
          <p:nvPr/>
        </p:nvSpPr>
        <p:spPr>
          <a:xfrm>
            <a:off x="6852350" y="3497224"/>
            <a:ext cx="2090263" cy="483409"/>
          </a:xfrm>
          <a:prstGeom prst="roundRect">
            <a:avLst>
              <a:gd name="adj" fmla="val 0"/>
            </a:avLst>
          </a:prstGeom>
          <a:noFill/>
          <a:ln w="12700" cmpd="sng">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ts val="1700"/>
              </a:lnSpc>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工事契約概要</a:t>
            </a:r>
            <a:r>
              <a:rPr lang="en-US" altLang="ja-JP" sz="1100" dirty="0">
                <a:solidFill>
                  <a:schemeClr val="tx1"/>
                </a:solidFill>
                <a:latin typeface="ＭＳ ゴシック" panose="020B0609070205080204" pitchFamily="49" charset="-128"/>
                <a:ea typeface="ＭＳ ゴシック" panose="020B0609070205080204" pitchFamily="49" charset="-128"/>
              </a:rPr>
              <a:t>】</a:t>
            </a: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④区画線工（</a:t>
            </a:r>
            <a:r>
              <a:rPr lang="en-US" altLang="ja-JP" sz="1100" b="1" u="sng" dirty="0">
                <a:solidFill>
                  <a:schemeClr val="tx1"/>
                </a:solidFill>
                <a:latin typeface="ＭＳ ゴシック" panose="020B0609070205080204" pitchFamily="49" charset="-128"/>
                <a:ea typeface="ＭＳ ゴシック" panose="020B0609070205080204" pitchFamily="49" charset="-128"/>
              </a:rPr>
              <a:t>L=50m</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p:txBody>
      </p:sp>
      <p:sp>
        <p:nvSpPr>
          <p:cNvPr id="7" name="角丸四角形 6"/>
          <p:cNvSpPr/>
          <p:nvPr/>
        </p:nvSpPr>
        <p:spPr>
          <a:xfrm>
            <a:off x="7258690" y="3249541"/>
            <a:ext cx="1683923" cy="257983"/>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7030A0"/>
                </a:solidFill>
                <a:latin typeface="ＭＳ ゴシック" panose="020B0609070205080204" pitchFamily="49" charset="-128"/>
                <a:ea typeface="ＭＳ ゴシック" panose="020B0609070205080204" pitchFamily="49" charset="-128"/>
              </a:rPr>
              <a:t>Ｃ社（下請一次）</a:t>
            </a:r>
            <a:endParaRPr lang="en-US" altLang="ja-JP" sz="1100" dirty="0">
              <a:solidFill>
                <a:srgbClr val="7030A0"/>
              </a:solidFill>
              <a:latin typeface="ＭＳ ゴシック" panose="020B0609070205080204" pitchFamily="49" charset="-128"/>
              <a:ea typeface="ＭＳ ゴシック" panose="020B0609070205080204" pitchFamily="49" charset="-128"/>
            </a:endParaRPr>
          </a:p>
        </p:txBody>
      </p:sp>
      <p:sp>
        <p:nvSpPr>
          <p:cNvPr id="8" name="角丸四角形 7"/>
          <p:cNvSpPr/>
          <p:nvPr/>
        </p:nvSpPr>
        <p:spPr>
          <a:xfrm>
            <a:off x="4250043" y="3484624"/>
            <a:ext cx="2308054" cy="495732"/>
          </a:xfrm>
          <a:prstGeom prst="roundRect">
            <a:avLst>
              <a:gd name="adj" fmla="val 0"/>
            </a:avLst>
          </a:prstGeom>
          <a:noFill/>
          <a:ln w="12700" cmpd="sng">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ts val="1700"/>
              </a:lnSpc>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工事契約概要</a:t>
            </a:r>
            <a:r>
              <a:rPr lang="en-US" altLang="ja-JP" sz="1100" dirty="0">
                <a:solidFill>
                  <a:schemeClr val="tx1"/>
                </a:solidFill>
                <a:latin typeface="ＭＳ ゴシック" panose="020B0609070205080204" pitchFamily="49" charset="-128"/>
                <a:ea typeface="ＭＳ ゴシック" panose="020B0609070205080204" pitchFamily="49" charset="-128"/>
              </a:rPr>
              <a:t>】</a:t>
            </a: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③舗装工</a:t>
            </a:r>
            <a:r>
              <a:rPr lang="en-US" altLang="ja-JP" sz="1100" b="1" u="sng" dirty="0">
                <a:solidFill>
                  <a:schemeClr val="tx1"/>
                </a:solidFill>
                <a:latin typeface="ＭＳ ゴシック" panose="020B0609070205080204" pitchFamily="49" charset="-128"/>
                <a:ea typeface="ＭＳ ゴシック" panose="020B0609070205080204" pitchFamily="49" charset="-128"/>
              </a:rPr>
              <a:t>【2</a:t>
            </a:r>
            <a:r>
              <a:rPr lang="ja-JP" altLang="en-US" sz="1100" b="1" u="sng" dirty="0">
                <a:solidFill>
                  <a:schemeClr val="tx1"/>
                </a:solidFill>
                <a:latin typeface="ＭＳ ゴシック" panose="020B0609070205080204" pitchFamily="49" charset="-128"/>
                <a:ea typeface="ＭＳ ゴシック" panose="020B0609070205080204" pitchFamily="49" charset="-128"/>
              </a:rPr>
              <a:t>工区</a:t>
            </a:r>
            <a:r>
              <a:rPr lang="en-US" altLang="ja-JP" sz="1100" b="1" u="sng" dirty="0">
                <a:solidFill>
                  <a:schemeClr val="tx1"/>
                </a:solidFill>
                <a:latin typeface="ＭＳ ゴシック" panose="020B0609070205080204" pitchFamily="49" charset="-128"/>
                <a:ea typeface="ＭＳ ゴシック" panose="020B0609070205080204" pitchFamily="49" charset="-128"/>
              </a:rPr>
              <a:t>】</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r>
              <a:rPr lang="en-US" altLang="ja-JP" sz="1100" b="1" u="sng" dirty="0">
                <a:solidFill>
                  <a:schemeClr val="tx1"/>
                </a:solidFill>
                <a:latin typeface="ＭＳ ゴシック" panose="020B0609070205080204" pitchFamily="49" charset="-128"/>
                <a:ea typeface="ＭＳ ゴシック" panose="020B0609070205080204" pitchFamily="49" charset="-128"/>
              </a:rPr>
              <a:t>A=200m2</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角丸四角形 8"/>
          <p:cNvSpPr/>
          <p:nvPr/>
        </p:nvSpPr>
        <p:spPr>
          <a:xfrm>
            <a:off x="6036557" y="1391791"/>
            <a:ext cx="1670548" cy="325437"/>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C00000"/>
                </a:solidFill>
                <a:latin typeface="ＭＳ ゴシック" panose="020B0609070205080204" pitchFamily="49" charset="-128"/>
                <a:ea typeface="ＭＳ ゴシック" panose="020B0609070205080204" pitchFamily="49" charset="-128"/>
              </a:rPr>
              <a:t>Ａ社（元請業者）</a:t>
            </a:r>
            <a:endParaRPr lang="en-US" altLang="ja-JP" sz="1100" dirty="0">
              <a:solidFill>
                <a:srgbClr val="C00000"/>
              </a:solidFill>
              <a:latin typeface="ＭＳ ゴシック" panose="020B0609070205080204" pitchFamily="49" charset="-128"/>
              <a:ea typeface="ＭＳ ゴシック" panose="020B0609070205080204" pitchFamily="49" charset="-128"/>
            </a:endParaRPr>
          </a:p>
        </p:txBody>
      </p:sp>
      <p:sp>
        <p:nvSpPr>
          <p:cNvPr id="10" name="角丸四角形 9"/>
          <p:cNvSpPr/>
          <p:nvPr/>
        </p:nvSpPr>
        <p:spPr>
          <a:xfrm>
            <a:off x="4737941" y="3239822"/>
            <a:ext cx="1530078" cy="238432"/>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0070C0"/>
                </a:solidFill>
                <a:latin typeface="ＭＳ ゴシック" panose="020B0609070205080204" pitchFamily="49" charset="-128"/>
                <a:ea typeface="ＭＳ ゴシック" panose="020B0609070205080204" pitchFamily="49" charset="-128"/>
              </a:rPr>
              <a:t>Ｂ社（下請一次）</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sp>
        <p:nvSpPr>
          <p:cNvPr id="11" name="角丸四角形 10"/>
          <p:cNvSpPr/>
          <p:nvPr/>
        </p:nvSpPr>
        <p:spPr>
          <a:xfrm>
            <a:off x="5504198" y="4876632"/>
            <a:ext cx="833267" cy="1109114"/>
          </a:xfrm>
          <a:prstGeom prst="roundRect">
            <a:avLst>
              <a:gd name="adj" fmla="val 0"/>
            </a:avLst>
          </a:prstGeom>
          <a:noFill/>
          <a:ln w="15875"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C00000"/>
                </a:solidFill>
                <a:latin typeface="ＭＳ ゴシック" panose="020B0609070205080204" pitchFamily="49" charset="-128"/>
                <a:ea typeface="ＭＳ ゴシック" panose="020B0609070205080204" pitchFamily="49" charset="-128"/>
              </a:rPr>
              <a:t>Ａ社</a:t>
            </a:r>
            <a:endParaRPr lang="en-US" altLang="ja-JP" sz="500" dirty="0">
              <a:solidFill>
                <a:srgbClr val="FF000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C00000"/>
                </a:solidFill>
                <a:latin typeface="ＭＳ ゴシック" panose="020B0609070205080204" pitchFamily="49" charset="-128"/>
                <a:ea typeface="ＭＳ ゴシック" panose="020B0609070205080204" pitchFamily="49" charset="-128"/>
              </a:rPr>
              <a:t>Ａ社</a:t>
            </a:r>
            <a:endParaRPr lang="en-US" altLang="ja-JP" sz="500" dirty="0">
              <a:solidFill>
                <a:srgbClr val="FF000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0070C0"/>
                </a:solidFill>
                <a:latin typeface="ＭＳ ゴシック" panose="020B0609070205080204" pitchFamily="49" charset="-128"/>
                <a:ea typeface="ＭＳ ゴシック" panose="020B0609070205080204" pitchFamily="49" charset="-128"/>
              </a:rPr>
              <a:t>Ｂ社</a:t>
            </a:r>
            <a:endParaRPr lang="en-US" altLang="ja-JP" sz="500" dirty="0">
              <a:solidFill>
                <a:srgbClr val="0070C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7030A0"/>
                </a:solidFill>
                <a:latin typeface="ＭＳ ゴシック" panose="020B0609070205080204" pitchFamily="49" charset="-128"/>
                <a:ea typeface="ＭＳ ゴシック" panose="020B0609070205080204" pitchFamily="49" charset="-128"/>
              </a:rPr>
              <a:t>Ｃ社</a:t>
            </a:r>
            <a:endParaRPr lang="en-US" altLang="ja-JP" sz="1100" dirty="0">
              <a:solidFill>
                <a:srgbClr val="7030A0"/>
              </a:solidFill>
              <a:latin typeface="ＭＳ ゴシック" panose="020B0609070205080204" pitchFamily="49" charset="-128"/>
              <a:ea typeface="ＭＳ ゴシック" panose="020B0609070205080204" pitchFamily="49" charset="-128"/>
            </a:endParaRPr>
          </a:p>
        </p:txBody>
      </p:sp>
      <p:sp>
        <p:nvSpPr>
          <p:cNvPr id="12" name="角丸四角形 11"/>
          <p:cNvSpPr/>
          <p:nvPr/>
        </p:nvSpPr>
        <p:spPr>
          <a:xfrm>
            <a:off x="3885082" y="4278021"/>
            <a:ext cx="1853370" cy="362211"/>
          </a:xfrm>
          <a:prstGeom prst="roundRect">
            <a:avLst>
              <a:gd name="adj" fmla="val 0"/>
            </a:avLst>
          </a:prstGeom>
          <a:noFill/>
          <a:ln w="9525"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200" dirty="0">
                <a:solidFill>
                  <a:schemeClr val="tx1"/>
                </a:solidFill>
                <a:latin typeface="ＭＳ ゴシック" panose="020B0609070205080204" pitchFamily="49" charset="-128"/>
                <a:ea typeface="ＭＳ ゴシック" panose="020B0609070205080204" pitchFamily="49" charset="-128"/>
              </a:rPr>
              <a:t>自家警備が可能</a:t>
            </a: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13" name="角丸四角形 12"/>
          <p:cNvSpPr/>
          <p:nvPr/>
        </p:nvSpPr>
        <p:spPr>
          <a:xfrm>
            <a:off x="6675061" y="4274388"/>
            <a:ext cx="2031853" cy="362211"/>
          </a:xfrm>
          <a:prstGeom prst="roundRect">
            <a:avLst>
              <a:gd name="adj" fmla="val 0"/>
            </a:avLst>
          </a:prstGeom>
          <a:noFill/>
          <a:ln w="9525"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defRPr/>
            </a:pPr>
            <a:r>
              <a:rPr lang="ja-JP" altLang="en-US" sz="1200" dirty="0">
                <a:solidFill>
                  <a:schemeClr val="tx1"/>
                </a:solidFill>
                <a:latin typeface="ＭＳ ゴシック" panose="020B0609070205080204" pitchFamily="49" charset="-128"/>
                <a:ea typeface="ＭＳ ゴシック" panose="020B0609070205080204" pitchFamily="49" charset="-128"/>
              </a:rPr>
              <a:t>自家警備が不可能</a:t>
            </a:r>
            <a:endParaRPr lang="en-US" altLang="ja-JP" sz="1200" dirty="0">
              <a:solidFill>
                <a:schemeClr val="tx1"/>
              </a:solidFill>
              <a:latin typeface="ＭＳ ゴシック" panose="020B0609070205080204" pitchFamily="49" charset="-128"/>
              <a:ea typeface="ＭＳ ゴシック" panose="020B0609070205080204" pitchFamily="49" charset="-128"/>
            </a:endParaRPr>
          </a:p>
        </p:txBody>
      </p:sp>
      <p:sp>
        <p:nvSpPr>
          <p:cNvPr id="15" name="テキスト ボックス 14">
            <a:extLst>
              <a:ext uri="{FF2B5EF4-FFF2-40B4-BE49-F238E27FC236}">
                <a16:creationId xmlns:a16="http://schemas.microsoft.com/office/drawing/2014/main" id="{17371516-3179-43A4-BE71-5F63F069883D}"/>
              </a:ext>
            </a:extLst>
          </p:cNvPr>
          <p:cNvSpPr txBox="1"/>
          <p:nvPr/>
        </p:nvSpPr>
        <p:spPr>
          <a:xfrm>
            <a:off x="4391355" y="4659827"/>
            <a:ext cx="1713851" cy="253916"/>
          </a:xfrm>
          <a:prstGeom prst="rect">
            <a:avLst/>
          </a:prstGeom>
          <a:noFill/>
        </p:spPr>
        <p:txBody>
          <a:bodyPr wrap="square" rtlCol="0">
            <a:spAutoFit/>
          </a:bodyPr>
          <a:lstStyle/>
          <a:p>
            <a:pPr algn="ctr"/>
            <a:r>
              <a:rPr kumimoji="1" lang="ja-JP" altLang="en-US" sz="1050" b="1" dirty="0">
                <a:solidFill>
                  <a:srgbClr val="0000FF"/>
                </a:solidFill>
                <a:latin typeface="ＭＳ ゴシック" panose="020B0609070205080204" pitchFamily="49" charset="-128"/>
                <a:ea typeface="ＭＳ ゴシック" panose="020B0609070205080204" pitchFamily="49" charset="-128"/>
              </a:rPr>
              <a:t>自社の従業員が交通誘導</a:t>
            </a:r>
          </a:p>
        </p:txBody>
      </p:sp>
      <p:sp>
        <p:nvSpPr>
          <p:cNvPr id="16" name="角丸四角形 12">
            <a:extLst>
              <a:ext uri="{FF2B5EF4-FFF2-40B4-BE49-F238E27FC236}">
                <a16:creationId xmlns:a16="http://schemas.microsoft.com/office/drawing/2014/main" id="{EB51C084-0A5E-4278-94F1-52C762A0D54B}"/>
              </a:ext>
            </a:extLst>
          </p:cNvPr>
          <p:cNvSpPr/>
          <p:nvPr/>
        </p:nvSpPr>
        <p:spPr>
          <a:xfrm>
            <a:off x="5186131" y="1671400"/>
            <a:ext cx="2999429" cy="1139946"/>
          </a:xfrm>
          <a:prstGeom prst="roundRect">
            <a:avLst>
              <a:gd name="adj" fmla="val 0"/>
            </a:avLst>
          </a:prstGeom>
          <a:noFill/>
          <a:ln w="12700" cmpd="sng">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ts val="1700"/>
              </a:lnSpc>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工事契約概要</a:t>
            </a:r>
            <a:r>
              <a:rPr lang="en-US" altLang="ja-JP" sz="1100" dirty="0">
                <a:solidFill>
                  <a:schemeClr val="tx1"/>
                </a:solidFill>
                <a:latin typeface="ＭＳ ゴシック" panose="020B0609070205080204" pitchFamily="49" charset="-128"/>
                <a:ea typeface="ＭＳ ゴシック" panose="020B0609070205080204" pitchFamily="49" charset="-128"/>
              </a:rPr>
              <a:t>】</a:t>
            </a: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①舗装版破砕工（</a:t>
            </a:r>
            <a:r>
              <a:rPr lang="en-US" altLang="ja-JP" sz="1100" b="1" u="sng" dirty="0">
                <a:solidFill>
                  <a:schemeClr val="tx1"/>
                </a:solidFill>
                <a:latin typeface="ＭＳ ゴシック" panose="020B0609070205080204" pitchFamily="49" charset="-128"/>
                <a:ea typeface="ＭＳ ゴシック" panose="020B0609070205080204" pitchFamily="49" charset="-128"/>
              </a:rPr>
              <a:t>A=300m2</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②舗装工</a:t>
            </a:r>
            <a:r>
              <a:rPr lang="en-US" altLang="ja-JP" sz="1100" b="1" u="sng" dirty="0">
                <a:solidFill>
                  <a:schemeClr val="tx1"/>
                </a:solidFill>
                <a:latin typeface="ＭＳ ゴシック" panose="020B0609070205080204" pitchFamily="49" charset="-128"/>
                <a:ea typeface="ＭＳ ゴシック" panose="020B0609070205080204" pitchFamily="49" charset="-128"/>
              </a:rPr>
              <a:t>【1</a:t>
            </a:r>
            <a:r>
              <a:rPr lang="ja-JP" altLang="en-US" sz="1100" b="1" u="sng" dirty="0">
                <a:solidFill>
                  <a:schemeClr val="tx1"/>
                </a:solidFill>
                <a:latin typeface="ＭＳ ゴシック" panose="020B0609070205080204" pitchFamily="49" charset="-128"/>
                <a:ea typeface="ＭＳ ゴシック" panose="020B0609070205080204" pitchFamily="49" charset="-128"/>
              </a:rPr>
              <a:t>工区</a:t>
            </a:r>
            <a:r>
              <a:rPr lang="en-US" altLang="ja-JP" sz="1100" b="1" u="sng" dirty="0">
                <a:solidFill>
                  <a:schemeClr val="tx1"/>
                </a:solidFill>
                <a:latin typeface="ＭＳ ゴシック" panose="020B0609070205080204" pitchFamily="49" charset="-128"/>
                <a:ea typeface="ＭＳ ゴシック" panose="020B0609070205080204" pitchFamily="49" charset="-128"/>
              </a:rPr>
              <a:t>】</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r>
              <a:rPr lang="en-US" altLang="ja-JP" sz="1100" b="1" u="sng" dirty="0">
                <a:solidFill>
                  <a:schemeClr val="tx1"/>
                </a:solidFill>
                <a:latin typeface="ＭＳ ゴシック" panose="020B0609070205080204" pitchFamily="49" charset="-128"/>
                <a:ea typeface="ＭＳ ゴシック" panose="020B0609070205080204" pitchFamily="49" charset="-128"/>
              </a:rPr>
              <a:t>A=100m2</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③舗装工</a:t>
            </a:r>
            <a:r>
              <a:rPr lang="en-US" altLang="ja-JP" sz="1100" dirty="0">
                <a:solidFill>
                  <a:schemeClr val="tx1"/>
                </a:solidFill>
                <a:latin typeface="ＭＳ ゴシック" panose="020B0609070205080204" pitchFamily="49" charset="-128"/>
                <a:ea typeface="ＭＳ ゴシック" panose="020B0609070205080204" pitchFamily="49" charset="-128"/>
              </a:rPr>
              <a:t>【2</a:t>
            </a:r>
            <a:r>
              <a:rPr lang="ja-JP" altLang="en-US" sz="1100" dirty="0">
                <a:solidFill>
                  <a:schemeClr val="tx1"/>
                </a:solidFill>
                <a:latin typeface="ＭＳ ゴシック" panose="020B0609070205080204" pitchFamily="49" charset="-128"/>
                <a:ea typeface="ＭＳ ゴシック" panose="020B0609070205080204" pitchFamily="49" charset="-128"/>
              </a:rPr>
              <a:t>工区</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a:t>
            </a:r>
            <a:r>
              <a:rPr lang="en-US" altLang="ja-JP" sz="1100" dirty="0">
                <a:solidFill>
                  <a:schemeClr val="tx1"/>
                </a:solidFill>
                <a:latin typeface="ＭＳ ゴシック" panose="020B0609070205080204" pitchFamily="49" charset="-128"/>
                <a:ea typeface="ＭＳ ゴシック" panose="020B0609070205080204" pitchFamily="49" charset="-128"/>
              </a:rPr>
              <a:t>A=200m2</a:t>
            </a:r>
            <a:r>
              <a:rPr lang="ja-JP" altLang="en-US" sz="1100" dirty="0">
                <a:solidFill>
                  <a:schemeClr val="tx1"/>
                </a:solidFill>
                <a:latin typeface="ＭＳ ゴシック" panose="020B0609070205080204" pitchFamily="49" charset="-128"/>
                <a:ea typeface="ＭＳ ゴシック" panose="020B0609070205080204" pitchFamily="49" charset="-128"/>
              </a:rPr>
              <a:t>）</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④区画線工（</a:t>
            </a:r>
            <a:r>
              <a:rPr lang="en-US" altLang="ja-JP" sz="1100" dirty="0">
                <a:solidFill>
                  <a:schemeClr val="tx1"/>
                </a:solidFill>
                <a:latin typeface="ＭＳ ゴシック" panose="020B0609070205080204" pitchFamily="49" charset="-128"/>
                <a:ea typeface="ＭＳ ゴシック" panose="020B0609070205080204" pitchFamily="49" charset="-128"/>
              </a:rPr>
              <a:t>L=50m</a:t>
            </a:r>
            <a:r>
              <a:rPr lang="ja-JP" altLang="en-US" sz="1100" dirty="0">
                <a:solidFill>
                  <a:schemeClr val="tx1"/>
                </a:solidFill>
                <a:latin typeface="ＭＳ ゴシック" panose="020B0609070205080204" pitchFamily="49" charset="-128"/>
                <a:ea typeface="ＭＳ ゴシック" panose="020B0609070205080204" pitchFamily="49" charset="-128"/>
              </a:rPr>
              <a:t>）</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17" name="角丸四角形 16">
            <a:extLst>
              <a:ext uri="{FF2B5EF4-FFF2-40B4-BE49-F238E27FC236}">
                <a16:creationId xmlns:a16="http://schemas.microsoft.com/office/drawing/2014/main" id="{BD6C427D-A272-46C5-B5C3-136F2F2A6F31}"/>
              </a:ext>
            </a:extLst>
          </p:cNvPr>
          <p:cNvSpPr/>
          <p:nvPr/>
        </p:nvSpPr>
        <p:spPr>
          <a:xfrm>
            <a:off x="8077959" y="4931333"/>
            <a:ext cx="1474376" cy="1000270"/>
          </a:xfrm>
          <a:prstGeom prst="roundRect">
            <a:avLst>
              <a:gd name="adj" fmla="val 0"/>
            </a:avLst>
          </a:prstGeom>
          <a:noFill/>
          <a:ln w="15875"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0070C0"/>
                </a:solidFill>
                <a:latin typeface="ＭＳ ゴシック" panose="020B0609070205080204" pitchFamily="49" charset="-128"/>
                <a:ea typeface="ＭＳ ゴシック" panose="020B0609070205080204" pitchFamily="49" charset="-128"/>
              </a:rPr>
              <a:t>Ｂ社</a:t>
            </a:r>
            <a:r>
              <a:rPr lang="ja-JP" altLang="en-US" sz="1100" dirty="0">
                <a:solidFill>
                  <a:schemeClr val="tx1"/>
                </a:solidFill>
                <a:latin typeface="ＭＳ ゴシック" panose="020B0609070205080204" pitchFamily="49" charset="-128"/>
                <a:ea typeface="ＭＳ ゴシック" panose="020B0609070205080204" pitchFamily="49" charset="-128"/>
              </a:rPr>
              <a:t>または</a:t>
            </a:r>
            <a:r>
              <a:rPr lang="ja-JP" altLang="en-US" sz="1100" dirty="0">
                <a:solidFill>
                  <a:srgbClr val="7030A0"/>
                </a:solidFill>
                <a:latin typeface="ＭＳ ゴシック" panose="020B0609070205080204" pitchFamily="49" charset="-128"/>
                <a:ea typeface="ＭＳ ゴシック" panose="020B0609070205080204" pitchFamily="49" charset="-128"/>
              </a:rPr>
              <a:t>Ｃ社</a:t>
            </a:r>
            <a:endParaRPr lang="en-US" altLang="ja-JP" sz="500" dirty="0">
              <a:solidFill>
                <a:srgbClr val="7030A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a:t>
            </a:r>
            <a:r>
              <a:rPr lang="en-US" altLang="ja-JP" sz="1100" dirty="0">
                <a:solidFill>
                  <a:srgbClr val="0070C0"/>
                </a:solidFill>
                <a:latin typeface="ＭＳ ゴシック" panose="020B0609070205080204" pitchFamily="49" charset="-128"/>
                <a:ea typeface="ＭＳ ゴシック" panose="020B0609070205080204" pitchFamily="49" charset="-128"/>
              </a:rPr>
              <a:t> </a:t>
            </a:r>
            <a:r>
              <a:rPr lang="ja-JP" altLang="en-US" sz="1100" dirty="0">
                <a:solidFill>
                  <a:srgbClr val="0070C0"/>
                </a:solidFill>
                <a:latin typeface="ＭＳ ゴシック" panose="020B0609070205080204" pitchFamily="49" charset="-128"/>
                <a:ea typeface="ＭＳ ゴシック" panose="020B0609070205080204" pitchFamily="49" charset="-128"/>
              </a:rPr>
              <a:t>Ｂ社</a:t>
            </a:r>
            <a:r>
              <a:rPr lang="ja-JP" altLang="en-US" sz="1100" dirty="0">
                <a:solidFill>
                  <a:schemeClr val="tx1"/>
                </a:solidFill>
                <a:latin typeface="ＭＳ ゴシック" panose="020B0609070205080204" pitchFamily="49" charset="-128"/>
                <a:ea typeface="ＭＳ ゴシック" panose="020B0609070205080204" pitchFamily="49" charset="-128"/>
              </a:rPr>
              <a:t>または</a:t>
            </a:r>
            <a:r>
              <a:rPr lang="ja-JP" altLang="en-US" sz="1100" dirty="0">
                <a:solidFill>
                  <a:srgbClr val="7030A0"/>
                </a:solidFill>
                <a:latin typeface="ＭＳ ゴシック" panose="020B0609070205080204" pitchFamily="49" charset="-128"/>
                <a:ea typeface="ＭＳ ゴシック" panose="020B0609070205080204" pitchFamily="49" charset="-128"/>
              </a:rPr>
              <a:t>Ｃ社</a:t>
            </a:r>
            <a:endParaRPr lang="en-US" altLang="ja-JP" sz="500" dirty="0">
              <a:solidFill>
                <a:srgbClr val="7030A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C00000"/>
                </a:solidFill>
                <a:latin typeface="ＭＳ ゴシック" panose="020B0609070205080204" pitchFamily="49" charset="-128"/>
                <a:ea typeface="ＭＳ ゴシック" panose="020B0609070205080204" pitchFamily="49" charset="-128"/>
              </a:rPr>
              <a:t>Ａ社</a:t>
            </a:r>
            <a:r>
              <a:rPr lang="ja-JP" altLang="en-US" sz="1100" dirty="0">
                <a:solidFill>
                  <a:schemeClr val="tx1"/>
                </a:solidFill>
                <a:latin typeface="ＭＳ ゴシック" panose="020B0609070205080204" pitchFamily="49" charset="-128"/>
                <a:ea typeface="ＭＳ ゴシック" panose="020B0609070205080204" pitchFamily="49" charset="-128"/>
              </a:rPr>
              <a:t>または</a:t>
            </a:r>
            <a:r>
              <a:rPr lang="ja-JP" altLang="en-US" sz="1100" dirty="0">
                <a:solidFill>
                  <a:srgbClr val="7030A0"/>
                </a:solidFill>
                <a:latin typeface="ＭＳ ゴシック" panose="020B0609070205080204" pitchFamily="49" charset="-128"/>
                <a:ea typeface="ＭＳ ゴシック" panose="020B0609070205080204" pitchFamily="49" charset="-128"/>
              </a:rPr>
              <a:t>Ｃ社</a:t>
            </a:r>
            <a:endParaRPr lang="en-US" altLang="ja-JP" sz="500" dirty="0">
              <a:solidFill>
                <a:srgbClr val="7030A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dirty="0">
                <a:solidFill>
                  <a:srgbClr val="C00000"/>
                </a:solidFill>
                <a:latin typeface="ＭＳ ゴシック" panose="020B0609070205080204" pitchFamily="49" charset="-128"/>
                <a:ea typeface="ＭＳ ゴシック" panose="020B0609070205080204" pitchFamily="49" charset="-128"/>
              </a:rPr>
              <a:t>Ａ社</a:t>
            </a:r>
            <a:r>
              <a:rPr lang="ja-JP" altLang="en-US" sz="1100" dirty="0">
                <a:solidFill>
                  <a:schemeClr val="tx1"/>
                </a:solidFill>
                <a:latin typeface="ＭＳ ゴシック" panose="020B0609070205080204" pitchFamily="49" charset="-128"/>
                <a:ea typeface="ＭＳ ゴシック" panose="020B0609070205080204" pitchFamily="49" charset="-128"/>
              </a:rPr>
              <a:t>または</a:t>
            </a:r>
            <a:r>
              <a:rPr lang="ja-JP" altLang="en-US" sz="1100" dirty="0">
                <a:solidFill>
                  <a:srgbClr val="0070C0"/>
                </a:solidFill>
                <a:latin typeface="ＭＳ ゴシック" panose="020B0609070205080204" pitchFamily="49" charset="-128"/>
                <a:ea typeface="ＭＳ ゴシック" panose="020B0609070205080204" pitchFamily="49" charset="-128"/>
              </a:rPr>
              <a:t>Ｂ社</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grpSp>
        <p:nvGrpSpPr>
          <p:cNvPr id="18" name="グループ化 17"/>
          <p:cNvGrpSpPr/>
          <p:nvPr/>
        </p:nvGrpSpPr>
        <p:grpSpPr>
          <a:xfrm>
            <a:off x="4202935" y="4931334"/>
            <a:ext cx="1421726" cy="1000270"/>
            <a:chOff x="977316" y="7666374"/>
            <a:chExt cx="1421726" cy="1000270"/>
          </a:xfrm>
        </p:grpSpPr>
        <p:grpSp>
          <p:nvGrpSpPr>
            <p:cNvPr id="19" name="グループ化 18">
              <a:extLst>
                <a:ext uri="{FF2B5EF4-FFF2-40B4-BE49-F238E27FC236}">
                  <a16:creationId xmlns:a16="http://schemas.microsoft.com/office/drawing/2014/main" id="{B1E8E61E-8D36-4E50-BABA-2A73E57427F4}"/>
                </a:ext>
              </a:extLst>
            </p:cNvPr>
            <p:cNvGrpSpPr/>
            <p:nvPr/>
          </p:nvGrpSpPr>
          <p:grpSpPr>
            <a:xfrm>
              <a:off x="1041441" y="7707789"/>
              <a:ext cx="1237142" cy="952504"/>
              <a:chOff x="6486766" y="5962493"/>
              <a:chExt cx="1237142" cy="952504"/>
            </a:xfrm>
          </p:grpSpPr>
          <p:sp>
            <p:nvSpPr>
              <p:cNvPr id="21" name="正方形/長方形 20">
                <a:extLst>
                  <a:ext uri="{FF2B5EF4-FFF2-40B4-BE49-F238E27FC236}">
                    <a16:creationId xmlns:a16="http://schemas.microsoft.com/office/drawing/2014/main" id="{09A21954-BE22-4879-84A1-E44ECF567923}"/>
                  </a:ext>
                </a:extLst>
              </p:cNvPr>
              <p:cNvSpPr/>
              <p:nvPr/>
            </p:nvSpPr>
            <p:spPr>
              <a:xfrm>
                <a:off x="6486767" y="6211843"/>
                <a:ext cx="1237139" cy="196319"/>
              </a:xfrm>
              <a:prstGeom prst="rect">
                <a:avLst/>
              </a:prstGeom>
              <a:solidFill>
                <a:schemeClr val="bg1"/>
              </a:solid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22" name="正方形/長方形 21">
                <a:extLst>
                  <a:ext uri="{FF2B5EF4-FFF2-40B4-BE49-F238E27FC236}">
                    <a16:creationId xmlns:a16="http://schemas.microsoft.com/office/drawing/2014/main" id="{79926B67-F149-413A-ADF4-7CC374926BA5}"/>
                  </a:ext>
                </a:extLst>
              </p:cNvPr>
              <p:cNvSpPr/>
              <p:nvPr/>
            </p:nvSpPr>
            <p:spPr>
              <a:xfrm>
                <a:off x="6486769" y="5962493"/>
                <a:ext cx="1237139" cy="196319"/>
              </a:xfrm>
              <a:prstGeom prst="rect">
                <a:avLst/>
              </a:prstGeom>
              <a:solidFill>
                <a:schemeClr val="bg1"/>
              </a:solid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23" name="正方形/長方形 22">
                <a:extLst>
                  <a:ext uri="{FF2B5EF4-FFF2-40B4-BE49-F238E27FC236}">
                    <a16:creationId xmlns:a16="http://schemas.microsoft.com/office/drawing/2014/main" id="{37D48C96-11D2-47C7-A8E5-CA58A5CFC8F0}"/>
                  </a:ext>
                </a:extLst>
              </p:cNvPr>
              <p:cNvSpPr/>
              <p:nvPr/>
            </p:nvSpPr>
            <p:spPr>
              <a:xfrm>
                <a:off x="6486768" y="6466404"/>
                <a:ext cx="1237139" cy="196319"/>
              </a:xfrm>
              <a:prstGeom prst="rect">
                <a:avLst/>
              </a:prstGeom>
              <a:solidFill>
                <a:schemeClr val="bg1"/>
              </a:solidFill>
              <a:ln w="12700">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24" name="正方形/長方形 23">
                <a:extLst>
                  <a:ext uri="{FF2B5EF4-FFF2-40B4-BE49-F238E27FC236}">
                    <a16:creationId xmlns:a16="http://schemas.microsoft.com/office/drawing/2014/main" id="{2F24989B-4342-4596-B8C5-846CB55F82E9}"/>
                  </a:ext>
                </a:extLst>
              </p:cNvPr>
              <p:cNvSpPr/>
              <p:nvPr/>
            </p:nvSpPr>
            <p:spPr>
              <a:xfrm>
                <a:off x="6486766" y="6718678"/>
                <a:ext cx="1237139" cy="196319"/>
              </a:xfrm>
              <a:prstGeom prst="rect">
                <a:avLst/>
              </a:prstGeom>
              <a:solidFill>
                <a:schemeClr val="bg1"/>
              </a:solidFill>
              <a:ln w="12700">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grpSp>
        <p:sp>
          <p:nvSpPr>
            <p:cNvPr id="20" name="角丸四角形 16">
              <a:extLst>
                <a:ext uri="{FF2B5EF4-FFF2-40B4-BE49-F238E27FC236}">
                  <a16:creationId xmlns:a16="http://schemas.microsoft.com/office/drawing/2014/main" id="{359CA393-AD59-4BA7-8B90-76D66E014966}"/>
                </a:ext>
              </a:extLst>
            </p:cNvPr>
            <p:cNvSpPr/>
            <p:nvPr/>
          </p:nvSpPr>
          <p:spPr>
            <a:xfrm>
              <a:off x="977316" y="7666374"/>
              <a:ext cx="1421726" cy="1000270"/>
            </a:xfrm>
            <a:prstGeom prst="roundRect">
              <a:avLst>
                <a:gd name="adj" fmla="val 0"/>
              </a:avLst>
            </a:prstGeom>
            <a:noFill/>
            <a:ln w="15875"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①舗装版破砕工</a:t>
              </a:r>
              <a:endParaRPr lang="en-US" altLang="ja-JP" sz="500" dirty="0">
                <a:solidFill>
                  <a:srgbClr val="7030A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②舗装工</a:t>
              </a:r>
              <a:r>
                <a:rPr lang="en-US" altLang="ja-JP" sz="1100" dirty="0">
                  <a:solidFill>
                    <a:schemeClr val="tx1"/>
                  </a:solidFill>
                  <a:latin typeface="ＭＳ ゴシック" panose="020B0609070205080204" pitchFamily="49" charset="-128"/>
                  <a:ea typeface="ＭＳ ゴシック" panose="020B0609070205080204" pitchFamily="49" charset="-128"/>
                </a:rPr>
                <a:t>【1</a:t>
              </a:r>
              <a:r>
                <a:rPr lang="ja-JP" altLang="en-US" sz="1100" dirty="0">
                  <a:solidFill>
                    <a:schemeClr val="tx1"/>
                  </a:solidFill>
                  <a:latin typeface="ＭＳ ゴシック" panose="020B0609070205080204" pitchFamily="49" charset="-128"/>
                  <a:ea typeface="ＭＳ ゴシック" panose="020B0609070205080204" pitchFamily="49" charset="-128"/>
                </a:rPr>
                <a:t>工区</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③舗装工</a:t>
              </a:r>
              <a:r>
                <a:rPr lang="en-US" altLang="ja-JP" sz="1100" dirty="0">
                  <a:solidFill>
                    <a:schemeClr val="tx1"/>
                  </a:solidFill>
                  <a:latin typeface="ＭＳ ゴシック" panose="020B0609070205080204" pitchFamily="49" charset="-128"/>
                  <a:ea typeface="ＭＳ ゴシック" panose="020B0609070205080204" pitchFamily="49" charset="-128"/>
                </a:rPr>
                <a:t>【2</a:t>
              </a:r>
              <a:r>
                <a:rPr lang="ja-JP" altLang="en-US" sz="1100" dirty="0">
                  <a:solidFill>
                    <a:schemeClr val="tx1"/>
                  </a:solidFill>
                  <a:latin typeface="ＭＳ ゴシック" panose="020B0609070205080204" pitchFamily="49" charset="-128"/>
                  <a:ea typeface="ＭＳ ゴシック" panose="020B0609070205080204" pitchFamily="49" charset="-128"/>
                </a:rPr>
                <a:t>工区</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④区画線工</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grpSp>
      <p:grpSp>
        <p:nvGrpSpPr>
          <p:cNvPr id="25" name="グループ化 24"/>
          <p:cNvGrpSpPr/>
          <p:nvPr/>
        </p:nvGrpSpPr>
        <p:grpSpPr>
          <a:xfrm>
            <a:off x="6788976" y="4931333"/>
            <a:ext cx="1421726" cy="1000270"/>
            <a:chOff x="3563357" y="7666373"/>
            <a:chExt cx="1421726" cy="1000270"/>
          </a:xfrm>
        </p:grpSpPr>
        <p:grpSp>
          <p:nvGrpSpPr>
            <p:cNvPr id="26" name="グループ化 25">
              <a:extLst>
                <a:ext uri="{FF2B5EF4-FFF2-40B4-BE49-F238E27FC236}">
                  <a16:creationId xmlns:a16="http://schemas.microsoft.com/office/drawing/2014/main" id="{718A8725-FC9F-4949-A1B4-37AA8FA861C9}"/>
                </a:ext>
              </a:extLst>
            </p:cNvPr>
            <p:cNvGrpSpPr/>
            <p:nvPr/>
          </p:nvGrpSpPr>
          <p:grpSpPr>
            <a:xfrm>
              <a:off x="3627482" y="7707788"/>
              <a:ext cx="1237142" cy="952504"/>
              <a:chOff x="6486766" y="5962493"/>
              <a:chExt cx="1237142" cy="952504"/>
            </a:xfrm>
          </p:grpSpPr>
          <p:sp>
            <p:nvSpPr>
              <p:cNvPr id="28" name="正方形/長方形 27">
                <a:extLst>
                  <a:ext uri="{FF2B5EF4-FFF2-40B4-BE49-F238E27FC236}">
                    <a16:creationId xmlns:a16="http://schemas.microsoft.com/office/drawing/2014/main" id="{670A0393-407B-49E9-BF73-A22D9DB785A7}"/>
                  </a:ext>
                </a:extLst>
              </p:cNvPr>
              <p:cNvSpPr/>
              <p:nvPr/>
            </p:nvSpPr>
            <p:spPr>
              <a:xfrm>
                <a:off x="6486767" y="6211843"/>
                <a:ext cx="1237139" cy="196319"/>
              </a:xfrm>
              <a:prstGeom prst="rect">
                <a:avLst/>
              </a:prstGeom>
              <a:solidFill>
                <a:schemeClr val="bg1"/>
              </a:solid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29" name="正方形/長方形 28">
                <a:extLst>
                  <a:ext uri="{FF2B5EF4-FFF2-40B4-BE49-F238E27FC236}">
                    <a16:creationId xmlns:a16="http://schemas.microsoft.com/office/drawing/2014/main" id="{9CDB65C4-FE55-4155-B870-C88EBC5289D7}"/>
                  </a:ext>
                </a:extLst>
              </p:cNvPr>
              <p:cNvSpPr/>
              <p:nvPr/>
            </p:nvSpPr>
            <p:spPr>
              <a:xfrm>
                <a:off x="6486769" y="5962493"/>
                <a:ext cx="1237139" cy="196319"/>
              </a:xfrm>
              <a:prstGeom prst="rect">
                <a:avLst/>
              </a:prstGeom>
              <a:solidFill>
                <a:schemeClr val="bg1"/>
              </a:solidFill>
              <a:ln w="12700">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30" name="正方形/長方形 29">
                <a:extLst>
                  <a:ext uri="{FF2B5EF4-FFF2-40B4-BE49-F238E27FC236}">
                    <a16:creationId xmlns:a16="http://schemas.microsoft.com/office/drawing/2014/main" id="{C71D06E7-D92E-41FA-9504-A3A286F0094D}"/>
                  </a:ext>
                </a:extLst>
              </p:cNvPr>
              <p:cNvSpPr/>
              <p:nvPr/>
            </p:nvSpPr>
            <p:spPr>
              <a:xfrm>
                <a:off x="6486768" y="6466404"/>
                <a:ext cx="1237139" cy="196319"/>
              </a:xfrm>
              <a:prstGeom prst="rect">
                <a:avLst/>
              </a:prstGeom>
              <a:solidFill>
                <a:schemeClr val="bg1"/>
              </a:solidFill>
              <a:ln w="12700">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31" name="正方形/長方形 30">
                <a:extLst>
                  <a:ext uri="{FF2B5EF4-FFF2-40B4-BE49-F238E27FC236}">
                    <a16:creationId xmlns:a16="http://schemas.microsoft.com/office/drawing/2014/main" id="{85572F2C-994C-4BED-8A43-509EAC18AA13}"/>
                  </a:ext>
                </a:extLst>
              </p:cNvPr>
              <p:cNvSpPr/>
              <p:nvPr/>
            </p:nvSpPr>
            <p:spPr>
              <a:xfrm>
                <a:off x="6486766" y="6718678"/>
                <a:ext cx="1237139" cy="196319"/>
              </a:xfrm>
              <a:prstGeom prst="rect">
                <a:avLst/>
              </a:prstGeom>
              <a:solidFill>
                <a:schemeClr val="bg1"/>
              </a:solidFill>
              <a:ln w="12700">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grpSp>
        <p:sp>
          <p:nvSpPr>
            <p:cNvPr id="27" name="角丸四角形 16">
              <a:extLst>
                <a:ext uri="{FF2B5EF4-FFF2-40B4-BE49-F238E27FC236}">
                  <a16:creationId xmlns:a16="http://schemas.microsoft.com/office/drawing/2014/main" id="{2E6EFF53-DDAF-41BB-8404-6AB97804DBE3}"/>
                </a:ext>
              </a:extLst>
            </p:cNvPr>
            <p:cNvSpPr/>
            <p:nvPr/>
          </p:nvSpPr>
          <p:spPr>
            <a:xfrm>
              <a:off x="3563357" y="7666373"/>
              <a:ext cx="1421726" cy="1000270"/>
            </a:xfrm>
            <a:prstGeom prst="roundRect">
              <a:avLst>
                <a:gd name="adj" fmla="val 0"/>
              </a:avLst>
            </a:prstGeom>
            <a:noFill/>
            <a:ln w="15875" cmpd="dbl">
              <a:no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①舗装版破砕工</a:t>
              </a:r>
              <a:endParaRPr lang="en-US" altLang="ja-JP" sz="500" dirty="0">
                <a:solidFill>
                  <a:srgbClr val="7030A0"/>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②舗装工</a:t>
              </a:r>
              <a:r>
                <a:rPr lang="en-US" altLang="ja-JP" sz="1100" dirty="0">
                  <a:solidFill>
                    <a:schemeClr val="tx1"/>
                  </a:solidFill>
                  <a:latin typeface="ＭＳ ゴシック" panose="020B0609070205080204" pitchFamily="49" charset="-128"/>
                  <a:ea typeface="ＭＳ ゴシック" panose="020B0609070205080204" pitchFamily="49" charset="-128"/>
                </a:rPr>
                <a:t>【A</a:t>
              </a:r>
              <a:r>
                <a:rPr lang="ja-JP" altLang="en-US" sz="1100" dirty="0">
                  <a:solidFill>
                    <a:schemeClr val="tx1"/>
                  </a:solidFill>
                  <a:latin typeface="ＭＳ ゴシック" panose="020B0609070205080204" pitchFamily="49" charset="-128"/>
                  <a:ea typeface="ＭＳ ゴシック" panose="020B0609070205080204" pitchFamily="49" charset="-128"/>
                </a:rPr>
                <a:t>工区</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③舗装工</a:t>
              </a:r>
              <a:r>
                <a:rPr lang="en-US" altLang="ja-JP" sz="1100" dirty="0">
                  <a:solidFill>
                    <a:schemeClr val="tx1"/>
                  </a:solidFill>
                  <a:latin typeface="ＭＳ ゴシック" panose="020B0609070205080204" pitchFamily="49" charset="-128"/>
                  <a:ea typeface="ＭＳ ゴシック" panose="020B0609070205080204" pitchFamily="49" charset="-128"/>
                </a:rPr>
                <a:t>【B</a:t>
              </a:r>
              <a:r>
                <a:rPr lang="ja-JP" altLang="en-US" sz="1100" dirty="0">
                  <a:solidFill>
                    <a:schemeClr val="tx1"/>
                  </a:solidFill>
                  <a:latin typeface="ＭＳ ゴシック" panose="020B0609070205080204" pitchFamily="49" charset="-128"/>
                  <a:ea typeface="ＭＳ ゴシック" panose="020B0609070205080204" pitchFamily="49" charset="-128"/>
                </a:rPr>
                <a:t>工区</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 </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ct val="1500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④区画線工</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grpSp>
      <p:sp>
        <p:nvSpPr>
          <p:cNvPr id="32" name="テキスト ボックス 31">
            <a:extLst>
              <a:ext uri="{FF2B5EF4-FFF2-40B4-BE49-F238E27FC236}">
                <a16:creationId xmlns:a16="http://schemas.microsoft.com/office/drawing/2014/main" id="{A026869F-D635-4802-9B98-87B58D162544}"/>
              </a:ext>
            </a:extLst>
          </p:cNvPr>
          <p:cNvSpPr txBox="1"/>
          <p:nvPr/>
        </p:nvSpPr>
        <p:spPr>
          <a:xfrm>
            <a:off x="7138062" y="4638691"/>
            <a:ext cx="1831798" cy="253916"/>
          </a:xfrm>
          <a:prstGeom prst="rect">
            <a:avLst/>
          </a:prstGeom>
          <a:noFill/>
        </p:spPr>
        <p:txBody>
          <a:bodyPr wrap="square" rtlCol="0">
            <a:spAutoFit/>
          </a:bodyPr>
          <a:lstStyle/>
          <a:p>
            <a:pPr algn="ctr"/>
            <a:r>
              <a:rPr lang="ja-JP" altLang="en-US" sz="1050" b="1" dirty="0">
                <a:solidFill>
                  <a:srgbClr val="FF2D2D"/>
                </a:solidFill>
                <a:latin typeface="ＭＳ ゴシック" panose="020B0609070205080204" pitchFamily="49" charset="-128"/>
                <a:ea typeface="ＭＳ ゴシック" panose="020B0609070205080204" pitchFamily="49" charset="-128"/>
              </a:rPr>
              <a:t>他社</a:t>
            </a:r>
            <a:r>
              <a:rPr kumimoji="1" lang="ja-JP" altLang="en-US" sz="1050" b="1" dirty="0">
                <a:solidFill>
                  <a:srgbClr val="FF2D2D"/>
                </a:solidFill>
                <a:latin typeface="ＭＳ ゴシック" panose="020B0609070205080204" pitchFamily="49" charset="-128"/>
                <a:ea typeface="ＭＳ ゴシック" panose="020B0609070205080204" pitchFamily="49" charset="-128"/>
              </a:rPr>
              <a:t>の従業員が交通誘導</a:t>
            </a:r>
          </a:p>
        </p:txBody>
      </p:sp>
      <p:sp>
        <p:nvSpPr>
          <p:cNvPr id="33" name="下矢印 7">
            <a:extLst>
              <a:ext uri="{FF2B5EF4-FFF2-40B4-BE49-F238E27FC236}">
                <a16:creationId xmlns:a16="http://schemas.microsoft.com/office/drawing/2014/main" id="{8E935CE3-3E13-4DE0-839B-F671637FEA7F}"/>
              </a:ext>
            </a:extLst>
          </p:cNvPr>
          <p:cNvSpPr/>
          <p:nvPr/>
        </p:nvSpPr>
        <p:spPr>
          <a:xfrm rot="19800000">
            <a:off x="7050362" y="2933335"/>
            <a:ext cx="346197" cy="227339"/>
          </a:xfrm>
          <a:prstGeom prst="down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34" name="テキスト ボックス 33">
            <a:extLst>
              <a:ext uri="{FF2B5EF4-FFF2-40B4-BE49-F238E27FC236}">
                <a16:creationId xmlns:a16="http://schemas.microsoft.com/office/drawing/2014/main" id="{D226C98A-0405-44D3-94EB-AA3A3D34759F}"/>
              </a:ext>
            </a:extLst>
          </p:cNvPr>
          <p:cNvSpPr txBox="1"/>
          <p:nvPr/>
        </p:nvSpPr>
        <p:spPr>
          <a:xfrm>
            <a:off x="6853102" y="6018229"/>
            <a:ext cx="2165201" cy="261610"/>
          </a:xfrm>
          <a:prstGeom prst="rect">
            <a:avLst/>
          </a:prstGeom>
          <a:noFill/>
        </p:spPr>
        <p:txBody>
          <a:bodyPr wrap="square" rtlCol="0">
            <a:spAutoFit/>
          </a:bodyPr>
          <a:lstStyle/>
          <a:p>
            <a:pPr algn="ctr"/>
            <a:r>
              <a:rPr lang="ja-JP" altLang="en-US" sz="1050" b="1" dirty="0">
                <a:solidFill>
                  <a:srgbClr val="FF0000"/>
                </a:solidFill>
                <a:latin typeface="ＭＳ ゴシック" panose="020B0609070205080204" pitchFamily="49" charset="-128"/>
                <a:ea typeface="ＭＳ ゴシック" panose="020B0609070205080204" pitchFamily="49" charset="-128"/>
              </a:rPr>
              <a:t>⇒ 労働者派遣法違反の恐れあり</a:t>
            </a:r>
            <a:endParaRPr lang="en-US" altLang="ja-JP" sz="1050" b="1" dirty="0">
              <a:solidFill>
                <a:srgbClr val="FF0000"/>
              </a:solidFill>
              <a:latin typeface="ＭＳ ゴシック" panose="020B0609070205080204" pitchFamily="49" charset="-128"/>
              <a:ea typeface="ＭＳ ゴシック" panose="020B0609070205080204" pitchFamily="49" charset="-128"/>
            </a:endParaRPr>
          </a:p>
        </p:txBody>
      </p:sp>
      <p:sp>
        <p:nvSpPr>
          <p:cNvPr id="44" name="テキスト ボックス 43"/>
          <p:cNvSpPr txBox="1"/>
          <p:nvPr/>
        </p:nvSpPr>
        <p:spPr>
          <a:xfrm>
            <a:off x="0" y="0"/>
            <a:ext cx="9906000" cy="961014"/>
          </a:xfrm>
          <a:prstGeom prst="rect">
            <a:avLst/>
          </a:prstGeom>
          <a:solidFill>
            <a:schemeClr val="accent4">
              <a:lumMod val="40000"/>
              <a:lumOff val="60000"/>
            </a:schemeClr>
          </a:solidFill>
          <a:ln w="12700">
            <a:noFill/>
          </a:ln>
        </p:spPr>
        <p:txBody>
          <a:bodyPr wrap="square" lIns="144000" tIns="72000" rIns="144000" bIns="72000" rtlCol="0">
            <a:spAutoFit/>
          </a:bodyPr>
          <a:lstStyle/>
          <a:p>
            <a:r>
              <a:rPr lang="ja-JP" altLang="ja-JP" b="1" dirty="0">
                <a:latin typeface="Meiryo UI" panose="020B0604030504040204" pitchFamily="50" charset="-128"/>
                <a:ea typeface="Meiryo UI" panose="020B0604030504040204" pitchFamily="50" charset="-128"/>
              </a:rPr>
              <a:t>自家警備</a:t>
            </a:r>
            <a:r>
              <a:rPr lang="ja-JP" altLang="en-US" b="1" dirty="0">
                <a:latin typeface="Meiryo UI" panose="020B0604030504040204" pitchFamily="50" charset="-128"/>
                <a:ea typeface="Meiryo UI" panose="020B0604030504040204" pitchFamily="50" charset="-128"/>
              </a:rPr>
              <a:t>の配置に関する留意事項</a:t>
            </a:r>
            <a:endParaRPr lang="en-US" altLang="ja-JP" b="1" dirty="0">
              <a:latin typeface="Meiryo UI" panose="020B0604030504040204" pitchFamily="50" charset="-128"/>
              <a:ea typeface="Meiryo UI" panose="020B0604030504040204" pitchFamily="50" charset="-128"/>
            </a:endParaRPr>
          </a:p>
          <a:p>
            <a:endParaRPr kumimoji="1" lang="en-US" altLang="ja-JP" sz="500" b="1" dirty="0">
              <a:latin typeface="Meiryo UI" panose="020B0604030504040204" pitchFamily="50" charset="-128"/>
              <a:ea typeface="Meiryo UI" panose="020B0604030504040204" pitchFamily="50" charset="-128"/>
            </a:endParaRPr>
          </a:p>
          <a:p>
            <a:r>
              <a:rPr lang="ja-JP" altLang="ja-JP" sz="1500" dirty="0">
                <a:latin typeface="Meiryo UI" panose="020B0604030504040204" pitchFamily="50" charset="-128"/>
                <a:ea typeface="Meiryo UI" panose="020B0604030504040204" pitchFamily="50" charset="-128"/>
              </a:rPr>
              <a:t>自家警備とは</a:t>
            </a:r>
            <a:r>
              <a:rPr lang="ja-JP" altLang="en-US" sz="1500" dirty="0">
                <a:latin typeface="Meiryo UI" panose="020B0604030504040204" pitchFamily="50" charset="-128"/>
                <a:ea typeface="Meiryo UI" panose="020B0604030504040204" pitchFamily="50" charset="-128"/>
              </a:rPr>
              <a:t>、契約工事内容（下請契約も含む）の作業を行う従業員の安全確保のために、</a:t>
            </a:r>
            <a:r>
              <a:rPr lang="ja-JP" altLang="en-US" sz="1500" u="sng" dirty="0">
                <a:latin typeface="Meiryo UI" panose="020B0604030504040204" pitchFamily="50" charset="-128"/>
                <a:ea typeface="Meiryo UI" panose="020B0604030504040204" pitchFamily="50" charset="-128"/>
              </a:rPr>
              <a:t>当該工事受注者の従業員が行う交通誘導業務</a:t>
            </a:r>
            <a:r>
              <a:rPr lang="ja-JP" altLang="en-US" sz="1500" dirty="0">
                <a:latin typeface="Meiryo UI" panose="020B0604030504040204" pitchFamily="50" charset="-128"/>
                <a:ea typeface="Meiryo UI" panose="020B0604030504040204" pitchFamily="50" charset="-128"/>
              </a:rPr>
              <a:t>である。</a:t>
            </a:r>
            <a:endParaRPr lang="en-US" altLang="ja-JP" sz="1500" dirty="0">
              <a:latin typeface="Meiryo UI" panose="020B0604030504040204" pitchFamily="50" charset="-128"/>
              <a:ea typeface="Meiryo UI" panose="020B0604030504040204" pitchFamily="50" charset="-128"/>
            </a:endParaRPr>
          </a:p>
        </p:txBody>
      </p:sp>
      <p:sp>
        <p:nvSpPr>
          <p:cNvPr id="45" name="角丸四角形 44"/>
          <p:cNvSpPr/>
          <p:nvPr/>
        </p:nvSpPr>
        <p:spPr>
          <a:xfrm>
            <a:off x="1433182" y="1391402"/>
            <a:ext cx="1707365" cy="325437"/>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C00000"/>
                </a:solidFill>
                <a:latin typeface="ＭＳ ゴシック" panose="020B0609070205080204" pitchFamily="49" charset="-128"/>
                <a:ea typeface="ＭＳ ゴシック" panose="020B0609070205080204" pitchFamily="49" charset="-128"/>
              </a:rPr>
              <a:t>Ａ社（元請業者）</a:t>
            </a:r>
            <a:endParaRPr lang="en-US" altLang="ja-JP" sz="1100" dirty="0">
              <a:solidFill>
                <a:srgbClr val="C00000"/>
              </a:solidFill>
              <a:latin typeface="ＭＳ ゴシック" panose="020B0609070205080204" pitchFamily="49" charset="-128"/>
              <a:ea typeface="ＭＳ ゴシック" panose="020B0609070205080204" pitchFamily="49" charset="-128"/>
            </a:endParaRPr>
          </a:p>
        </p:txBody>
      </p:sp>
      <p:sp>
        <p:nvSpPr>
          <p:cNvPr id="46" name="角丸四角形 12">
            <a:extLst>
              <a:ext uri="{FF2B5EF4-FFF2-40B4-BE49-F238E27FC236}">
                <a16:creationId xmlns:a16="http://schemas.microsoft.com/office/drawing/2014/main" id="{EB51C084-0A5E-4278-94F1-52C762A0D54B}"/>
              </a:ext>
            </a:extLst>
          </p:cNvPr>
          <p:cNvSpPr/>
          <p:nvPr/>
        </p:nvSpPr>
        <p:spPr>
          <a:xfrm>
            <a:off x="906208" y="1671011"/>
            <a:ext cx="2378012" cy="1139946"/>
          </a:xfrm>
          <a:prstGeom prst="roundRect">
            <a:avLst>
              <a:gd name="adj" fmla="val 0"/>
            </a:avLst>
          </a:prstGeom>
          <a:noFill/>
          <a:ln w="12700" cmpd="sng">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ts val="1700"/>
              </a:lnSpc>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工事契約概要</a:t>
            </a:r>
            <a:r>
              <a:rPr lang="en-US" altLang="ja-JP" sz="1100" dirty="0">
                <a:solidFill>
                  <a:schemeClr val="tx1"/>
                </a:solidFill>
                <a:latin typeface="ＭＳ ゴシック" panose="020B0609070205080204" pitchFamily="49" charset="-128"/>
                <a:ea typeface="ＭＳ ゴシック" panose="020B0609070205080204" pitchFamily="49" charset="-128"/>
              </a:rPr>
              <a:t>】</a:t>
            </a: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①舗装版破砕工（</a:t>
            </a:r>
            <a:r>
              <a:rPr lang="en-US" altLang="ja-JP" sz="1100" b="1" u="sng" dirty="0">
                <a:solidFill>
                  <a:schemeClr val="tx1"/>
                </a:solidFill>
                <a:latin typeface="ＭＳ ゴシック" panose="020B0609070205080204" pitchFamily="49" charset="-128"/>
                <a:ea typeface="ＭＳ ゴシック" panose="020B0609070205080204" pitchFamily="49" charset="-128"/>
              </a:rPr>
              <a:t>A=300m2</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②舗装工</a:t>
            </a:r>
            <a:r>
              <a:rPr lang="en-US" altLang="ja-JP" sz="1100" b="1" u="sng" dirty="0">
                <a:solidFill>
                  <a:schemeClr val="tx1"/>
                </a:solidFill>
                <a:latin typeface="ＭＳ ゴシック" panose="020B0609070205080204" pitchFamily="49" charset="-128"/>
                <a:ea typeface="ＭＳ ゴシック" panose="020B0609070205080204" pitchFamily="49" charset="-128"/>
              </a:rPr>
              <a:t>【1</a:t>
            </a:r>
            <a:r>
              <a:rPr lang="ja-JP" altLang="en-US" sz="1100" b="1" u="sng" dirty="0">
                <a:solidFill>
                  <a:schemeClr val="tx1"/>
                </a:solidFill>
                <a:latin typeface="ＭＳ ゴシック" panose="020B0609070205080204" pitchFamily="49" charset="-128"/>
                <a:ea typeface="ＭＳ ゴシック" panose="020B0609070205080204" pitchFamily="49" charset="-128"/>
              </a:rPr>
              <a:t>工区</a:t>
            </a:r>
            <a:r>
              <a:rPr lang="en-US" altLang="ja-JP" sz="1100" b="1" u="sng" dirty="0">
                <a:solidFill>
                  <a:schemeClr val="tx1"/>
                </a:solidFill>
                <a:latin typeface="ＭＳ ゴシック" panose="020B0609070205080204" pitchFamily="49" charset="-128"/>
                <a:ea typeface="ＭＳ ゴシック" panose="020B0609070205080204" pitchFamily="49" charset="-128"/>
              </a:rPr>
              <a:t>】</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r>
              <a:rPr lang="en-US" altLang="ja-JP" sz="1100" b="1" u="sng" dirty="0">
                <a:solidFill>
                  <a:schemeClr val="tx1"/>
                </a:solidFill>
                <a:latin typeface="ＭＳ ゴシック" panose="020B0609070205080204" pitchFamily="49" charset="-128"/>
                <a:ea typeface="ＭＳ ゴシック" panose="020B0609070205080204" pitchFamily="49" charset="-128"/>
              </a:rPr>
              <a:t>A=100m2</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③舗装工</a:t>
            </a:r>
            <a:r>
              <a:rPr lang="en-US" altLang="ja-JP" sz="1100" dirty="0">
                <a:solidFill>
                  <a:schemeClr val="tx1"/>
                </a:solidFill>
                <a:latin typeface="ＭＳ ゴシック" panose="020B0609070205080204" pitchFamily="49" charset="-128"/>
                <a:ea typeface="ＭＳ ゴシック" panose="020B0609070205080204" pitchFamily="49" charset="-128"/>
              </a:rPr>
              <a:t>【2</a:t>
            </a:r>
            <a:r>
              <a:rPr lang="ja-JP" altLang="en-US" sz="1100" dirty="0">
                <a:solidFill>
                  <a:schemeClr val="tx1"/>
                </a:solidFill>
                <a:latin typeface="ＭＳ ゴシック" panose="020B0609070205080204" pitchFamily="49" charset="-128"/>
                <a:ea typeface="ＭＳ ゴシック" panose="020B0609070205080204" pitchFamily="49" charset="-128"/>
              </a:rPr>
              <a:t>工区</a:t>
            </a: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a:t>
            </a:r>
            <a:r>
              <a:rPr lang="en-US" altLang="ja-JP" sz="1100" dirty="0">
                <a:solidFill>
                  <a:schemeClr val="tx1"/>
                </a:solidFill>
                <a:latin typeface="ＭＳ ゴシック" panose="020B0609070205080204" pitchFamily="49" charset="-128"/>
                <a:ea typeface="ＭＳ ゴシック" panose="020B0609070205080204" pitchFamily="49" charset="-128"/>
              </a:rPr>
              <a:t>A=200m2</a:t>
            </a:r>
            <a:r>
              <a:rPr lang="ja-JP" altLang="en-US" sz="1100" dirty="0">
                <a:solidFill>
                  <a:schemeClr val="tx1"/>
                </a:solidFill>
                <a:latin typeface="ＭＳ ゴシック" panose="020B0609070205080204" pitchFamily="49" charset="-128"/>
                <a:ea typeface="ＭＳ ゴシック" panose="020B0609070205080204" pitchFamily="49" charset="-128"/>
              </a:rPr>
              <a:t>）</a:t>
            </a:r>
            <a:endParaRPr lang="en-US" altLang="ja-JP" sz="1100"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④区画線工（</a:t>
            </a:r>
            <a:r>
              <a:rPr lang="en-US" altLang="ja-JP" sz="1100" dirty="0">
                <a:solidFill>
                  <a:schemeClr val="tx1"/>
                </a:solidFill>
                <a:latin typeface="ＭＳ ゴシック" panose="020B0609070205080204" pitchFamily="49" charset="-128"/>
                <a:ea typeface="ＭＳ ゴシック" panose="020B0609070205080204" pitchFamily="49" charset="-128"/>
              </a:rPr>
              <a:t>L=50m</a:t>
            </a:r>
            <a:r>
              <a:rPr lang="ja-JP" altLang="en-US" sz="1100" dirty="0">
                <a:solidFill>
                  <a:schemeClr val="tx1"/>
                </a:solidFill>
                <a:latin typeface="ＭＳ ゴシック" panose="020B0609070205080204" pitchFamily="49" charset="-128"/>
                <a:ea typeface="ＭＳ ゴシック" panose="020B0609070205080204" pitchFamily="49" charset="-128"/>
              </a:rPr>
              <a:t>）</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47" name="角丸四角形 46"/>
          <p:cNvSpPr/>
          <p:nvPr/>
        </p:nvSpPr>
        <p:spPr>
          <a:xfrm>
            <a:off x="909043" y="3478254"/>
            <a:ext cx="2375177" cy="756606"/>
          </a:xfrm>
          <a:prstGeom prst="roundRect">
            <a:avLst>
              <a:gd name="adj" fmla="val 0"/>
            </a:avLst>
          </a:prstGeom>
          <a:noFill/>
          <a:ln w="12700" cmpd="sng">
            <a:solidFill>
              <a:srgbClr val="0070C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ts val="1700"/>
              </a:lnSpc>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工事契約概要</a:t>
            </a:r>
            <a:r>
              <a:rPr lang="en-US" altLang="ja-JP" sz="1100" dirty="0">
                <a:solidFill>
                  <a:schemeClr val="tx1"/>
                </a:solidFill>
                <a:latin typeface="ＭＳ ゴシック" panose="020B0609070205080204" pitchFamily="49" charset="-128"/>
                <a:ea typeface="ＭＳ ゴシック" panose="020B0609070205080204" pitchFamily="49" charset="-128"/>
              </a:rPr>
              <a:t>】</a:t>
            </a: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③舗装工</a:t>
            </a:r>
            <a:r>
              <a:rPr lang="en-US" altLang="ja-JP" sz="1100" b="1" u="sng" dirty="0">
                <a:solidFill>
                  <a:schemeClr val="tx1"/>
                </a:solidFill>
                <a:latin typeface="ＭＳ ゴシック" panose="020B0609070205080204" pitchFamily="49" charset="-128"/>
                <a:ea typeface="ＭＳ ゴシック" panose="020B0609070205080204" pitchFamily="49" charset="-128"/>
              </a:rPr>
              <a:t>【2</a:t>
            </a:r>
            <a:r>
              <a:rPr lang="ja-JP" altLang="en-US" sz="1100" b="1" u="sng" dirty="0">
                <a:solidFill>
                  <a:schemeClr val="tx1"/>
                </a:solidFill>
                <a:latin typeface="ＭＳ ゴシック" panose="020B0609070205080204" pitchFamily="49" charset="-128"/>
                <a:ea typeface="ＭＳ ゴシック" panose="020B0609070205080204" pitchFamily="49" charset="-128"/>
              </a:rPr>
              <a:t>工区</a:t>
            </a:r>
            <a:r>
              <a:rPr lang="en-US" altLang="ja-JP" sz="1100" b="1" u="sng" dirty="0">
                <a:solidFill>
                  <a:schemeClr val="tx1"/>
                </a:solidFill>
                <a:latin typeface="ＭＳ ゴシック" panose="020B0609070205080204" pitchFamily="49" charset="-128"/>
                <a:ea typeface="ＭＳ ゴシック" panose="020B0609070205080204" pitchFamily="49" charset="-128"/>
              </a:rPr>
              <a:t>】</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r>
              <a:rPr lang="en-US" altLang="ja-JP" sz="1100" b="1" u="sng" dirty="0">
                <a:solidFill>
                  <a:schemeClr val="tx1"/>
                </a:solidFill>
                <a:latin typeface="ＭＳ ゴシック" panose="020B0609070205080204" pitchFamily="49" charset="-128"/>
                <a:ea typeface="ＭＳ ゴシック" panose="020B0609070205080204" pitchFamily="49" charset="-128"/>
              </a:rPr>
              <a:t>A=200m2</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④区画線工（</a:t>
            </a:r>
            <a:r>
              <a:rPr lang="en-US" altLang="ja-JP" sz="1100" dirty="0">
                <a:solidFill>
                  <a:schemeClr val="tx1"/>
                </a:solidFill>
                <a:latin typeface="ＭＳ ゴシック" panose="020B0609070205080204" pitchFamily="49" charset="-128"/>
                <a:ea typeface="ＭＳ ゴシック" panose="020B0609070205080204" pitchFamily="49" charset="-128"/>
              </a:rPr>
              <a:t>L=50m</a:t>
            </a:r>
            <a:r>
              <a:rPr lang="ja-JP" altLang="en-US" sz="1100" dirty="0">
                <a:solidFill>
                  <a:schemeClr val="tx1"/>
                </a:solidFill>
                <a:latin typeface="ＭＳ ゴシック" panose="020B0609070205080204" pitchFamily="49" charset="-128"/>
                <a:ea typeface="ＭＳ ゴシック" panose="020B0609070205080204" pitchFamily="49" charset="-128"/>
              </a:rPr>
              <a:t>）</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48" name="角丸四角形 47"/>
          <p:cNvSpPr/>
          <p:nvPr/>
        </p:nvSpPr>
        <p:spPr>
          <a:xfrm>
            <a:off x="1429485" y="3233452"/>
            <a:ext cx="1570819" cy="296124"/>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0070C0"/>
                </a:solidFill>
                <a:latin typeface="ＭＳ ゴシック" panose="020B0609070205080204" pitchFamily="49" charset="-128"/>
                <a:ea typeface="ＭＳ ゴシック" panose="020B0609070205080204" pitchFamily="49" charset="-128"/>
              </a:rPr>
              <a:t>Ｂ社（下請一次）</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sp>
        <p:nvSpPr>
          <p:cNvPr id="49" name="角丸四角形 48"/>
          <p:cNvSpPr/>
          <p:nvPr/>
        </p:nvSpPr>
        <p:spPr>
          <a:xfrm>
            <a:off x="909167" y="4914133"/>
            <a:ext cx="2375053" cy="483409"/>
          </a:xfrm>
          <a:prstGeom prst="roundRect">
            <a:avLst>
              <a:gd name="adj" fmla="val 0"/>
            </a:avLst>
          </a:prstGeom>
          <a:noFill/>
          <a:ln w="12700" cmpd="sng">
            <a:solidFill>
              <a:srgbClr val="7030A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nSpc>
                <a:spcPts val="1700"/>
              </a:lnSpc>
              <a:defRPr/>
            </a:pPr>
            <a:r>
              <a:rPr lang="en-US" altLang="ja-JP" sz="1100" dirty="0">
                <a:solidFill>
                  <a:schemeClr val="tx1"/>
                </a:solidFill>
                <a:latin typeface="ＭＳ ゴシック" panose="020B0609070205080204" pitchFamily="49" charset="-128"/>
                <a:ea typeface="ＭＳ ゴシック" panose="020B0609070205080204" pitchFamily="49" charset="-128"/>
              </a:rPr>
              <a:t>【</a:t>
            </a:r>
            <a:r>
              <a:rPr lang="ja-JP" altLang="en-US" sz="1100" dirty="0">
                <a:solidFill>
                  <a:schemeClr val="tx1"/>
                </a:solidFill>
                <a:latin typeface="ＭＳ ゴシック" panose="020B0609070205080204" pitchFamily="49" charset="-128"/>
                <a:ea typeface="ＭＳ ゴシック" panose="020B0609070205080204" pitchFamily="49" charset="-128"/>
              </a:rPr>
              <a:t>工事契約概要</a:t>
            </a:r>
            <a:r>
              <a:rPr lang="en-US" altLang="ja-JP" sz="1100" dirty="0">
                <a:solidFill>
                  <a:schemeClr val="tx1"/>
                </a:solidFill>
                <a:latin typeface="ＭＳ ゴシック" panose="020B0609070205080204" pitchFamily="49" charset="-128"/>
                <a:ea typeface="ＭＳ ゴシック" panose="020B0609070205080204" pitchFamily="49" charset="-128"/>
              </a:rPr>
              <a:t>】</a:t>
            </a:r>
          </a:p>
          <a:p>
            <a:pPr>
              <a:lnSpc>
                <a:spcPts val="1700"/>
              </a:lnSpc>
              <a:defRPr/>
            </a:pPr>
            <a:r>
              <a:rPr lang="ja-JP" altLang="en-US" sz="1100" dirty="0">
                <a:solidFill>
                  <a:schemeClr val="tx1"/>
                </a:solidFill>
                <a:latin typeface="ＭＳ ゴシック" panose="020B0609070205080204" pitchFamily="49" charset="-128"/>
                <a:ea typeface="ＭＳ ゴシック" panose="020B0609070205080204" pitchFamily="49" charset="-128"/>
              </a:rPr>
              <a:t>　</a:t>
            </a:r>
            <a:r>
              <a:rPr lang="ja-JP" altLang="en-US" sz="1100" b="1" u="sng" dirty="0">
                <a:solidFill>
                  <a:schemeClr val="tx1"/>
                </a:solidFill>
                <a:latin typeface="ＭＳ ゴシック" panose="020B0609070205080204" pitchFamily="49" charset="-128"/>
                <a:ea typeface="ＭＳ ゴシック" panose="020B0609070205080204" pitchFamily="49" charset="-128"/>
              </a:rPr>
              <a:t>④区画線工（</a:t>
            </a:r>
            <a:r>
              <a:rPr lang="en-US" altLang="ja-JP" sz="1100" b="1" u="sng" dirty="0">
                <a:solidFill>
                  <a:schemeClr val="tx1"/>
                </a:solidFill>
                <a:latin typeface="ＭＳ ゴシック" panose="020B0609070205080204" pitchFamily="49" charset="-128"/>
                <a:ea typeface="ＭＳ ゴシック" panose="020B0609070205080204" pitchFamily="49" charset="-128"/>
              </a:rPr>
              <a:t>L=50m</a:t>
            </a:r>
            <a:r>
              <a:rPr lang="ja-JP" altLang="en-US" sz="1100" b="1" u="sng" dirty="0">
                <a:solidFill>
                  <a:schemeClr val="tx1"/>
                </a:solidFill>
                <a:latin typeface="ＭＳ ゴシック" panose="020B0609070205080204" pitchFamily="49" charset="-128"/>
                <a:ea typeface="ＭＳ ゴシック" panose="020B0609070205080204" pitchFamily="49" charset="-128"/>
              </a:rPr>
              <a:t>）</a:t>
            </a:r>
            <a:endParaRPr lang="en-US" altLang="ja-JP" sz="1100" b="1" u="sng" dirty="0">
              <a:solidFill>
                <a:schemeClr val="tx1"/>
              </a:solidFill>
              <a:latin typeface="ＭＳ ゴシック" panose="020B0609070205080204" pitchFamily="49" charset="-128"/>
              <a:ea typeface="ＭＳ ゴシック" panose="020B0609070205080204" pitchFamily="49" charset="-128"/>
            </a:endParaRPr>
          </a:p>
        </p:txBody>
      </p:sp>
      <p:sp>
        <p:nvSpPr>
          <p:cNvPr id="50" name="角丸四角形 49"/>
          <p:cNvSpPr/>
          <p:nvPr/>
        </p:nvSpPr>
        <p:spPr>
          <a:xfrm>
            <a:off x="1468096" y="4666450"/>
            <a:ext cx="1532208" cy="305941"/>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7030A0"/>
                </a:solidFill>
                <a:latin typeface="ＭＳ ゴシック" panose="020B0609070205080204" pitchFamily="49" charset="-128"/>
                <a:ea typeface="ＭＳ ゴシック" panose="020B0609070205080204" pitchFamily="49" charset="-128"/>
              </a:rPr>
              <a:t>Ｃ社（下請二次）</a:t>
            </a:r>
            <a:endParaRPr lang="en-US" altLang="ja-JP" sz="1100" dirty="0">
              <a:solidFill>
                <a:srgbClr val="7030A0"/>
              </a:solidFill>
              <a:latin typeface="ＭＳ ゴシック" panose="020B0609070205080204" pitchFamily="49" charset="-128"/>
              <a:ea typeface="ＭＳ ゴシック" panose="020B0609070205080204" pitchFamily="49" charset="-128"/>
            </a:endParaRPr>
          </a:p>
        </p:txBody>
      </p:sp>
      <p:sp>
        <p:nvSpPr>
          <p:cNvPr id="51" name="正方形/長方形 50"/>
          <p:cNvSpPr/>
          <p:nvPr/>
        </p:nvSpPr>
        <p:spPr>
          <a:xfrm>
            <a:off x="594361" y="1334375"/>
            <a:ext cx="3033221" cy="433860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ＭＳ ゴシック" panose="020B0609070205080204" pitchFamily="49" charset="-128"/>
              <a:ea typeface="ＭＳ ゴシック" panose="020B0609070205080204" pitchFamily="49" charset="-128"/>
            </a:endParaRPr>
          </a:p>
        </p:txBody>
      </p:sp>
      <p:sp>
        <p:nvSpPr>
          <p:cNvPr id="52" name="テキスト ボックス 51"/>
          <p:cNvSpPr txBox="1"/>
          <p:nvPr/>
        </p:nvSpPr>
        <p:spPr>
          <a:xfrm>
            <a:off x="0" y="6318031"/>
            <a:ext cx="9906000" cy="538609"/>
          </a:xfrm>
          <a:prstGeom prst="rect">
            <a:avLst/>
          </a:prstGeom>
          <a:solidFill>
            <a:schemeClr val="accent4">
              <a:lumMod val="40000"/>
              <a:lumOff val="60000"/>
            </a:schemeClr>
          </a:solidFill>
          <a:ln w="12700">
            <a:noFill/>
          </a:ln>
        </p:spPr>
        <p:txBody>
          <a:bodyPr wrap="square" rtlCol="0">
            <a:spAutoFit/>
          </a:bodyPr>
          <a:lstStyle/>
          <a:p>
            <a:r>
              <a:rPr lang="en-US" altLang="ja-JP" sz="1400" dirty="0">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本資料は、基本的な考え方をまとめた参考資料である。自家警備を行う際は、本資料で挙げたケース以外の施工体制</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も想定されることから、監督員と事前に協議を行ったうえで、適切に実施すること</a:t>
            </a:r>
            <a:r>
              <a:rPr lang="ja-JP" altLang="en-US" sz="1500" dirty="0">
                <a:latin typeface="Meiryo UI" panose="020B0604030504040204" pitchFamily="50" charset="-128"/>
                <a:ea typeface="Meiryo UI" panose="020B0604030504040204" pitchFamily="50" charset="-128"/>
              </a:rPr>
              <a:t>。</a:t>
            </a:r>
          </a:p>
        </p:txBody>
      </p:sp>
      <p:sp>
        <p:nvSpPr>
          <p:cNvPr id="54" name="テキスト ボックス 53"/>
          <p:cNvSpPr txBox="1"/>
          <p:nvPr/>
        </p:nvSpPr>
        <p:spPr>
          <a:xfrm>
            <a:off x="526289" y="1089373"/>
            <a:ext cx="3790942"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ケース１：一次下請業者が二次下請業者まで契約</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55" name="テキスト ボックス 54"/>
          <p:cNvSpPr txBox="1"/>
          <p:nvPr/>
        </p:nvSpPr>
        <p:spPr>
          <a:xfrm>
            <a:off x="3916163" y="1087652"/>
            <a:ext cx="3790942" cy="261610"/>
          </a:xfrm>
          <a:prstGeom prst="rect">
            <a:avLst/>
          </a:prstGeom>
          <a:noFill/>
        </p:spPr>
        <p:txBody>
          <a:bodyPr wrap="square" rtlCol="0">
            <a:spAutoFit/>
          </a:bodyPr>
          <a:lstStyle/>
          <a:p>
            <a:r>
              <a:rPr lang="ja-JP" altLang="en-US" sz="1100" dirty="0">
                <a:latin typeface="ＭＳ ゴシック" panose="020B0609070205080204" pitchFamily="49" charset="-128"/>
                <a:ea typeface="ＭＳ ゴシック" panose="020B0609070205080204" pitchFamily="49" charset="-128"/>
              </a:rPr>
              <a:t>ケース２：２社の一次下請業者にそれぞれ契約</a:t>
            </a:r>
          </a:p>
        </p:txBody>
      </p:sp>
      <p:sp>
        <p:nvSpPr>
          <p:cNvPr id="56" name="下矢印 55"/>
          <p:cNvSpPr/>
          <p:nvPr/>
        </p:nvSpPr>
        <p:spPr>
          <a:xfrm>
            <a:off x="1834764" y="2937852"/>
            <a:ext cx="346197" cy="227339"/>
          </a:xfrm>
          <a:prstGeom prst="down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57" name="下矢印 56"/>
          <p:cNvSpPr/>
          <p:nvPr/>
        </p:nvSpPr>
        <p:spPr>
          <a:xfrm>
            <a:off x="1839620" y="4347985"/>
            <a:ext cx="346197" cy="227339"/>
          </a:xfrm>
          <a:prstGeom prst="downArrow">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anose="020B0609070205080204" pitchFamily="49" charset="-128"/>
              <a:ea typeface="ＭＳ ゴシック" panose="020B0609070205080204" pitchFamily="49" charset="-128"/>
            </a:endParaRPr>
          </a:p>
        </p:txBody>
      </p:sp>
      <p:sp>
        <p:nvSpPr>
          <p:cNvPr id="53" name="スライド番号プレースホルダー 1"/>
          <p:cNvSpPr>
            <a:spLocks noGrp="1"/>
          </p:cNvSpPr>
          <p:nvPr>
            <p:ph type="sldNum" sz="quarter" idx="12"/>
          </p:nvPr>
        </p:nvSpPr>
        <p:spPr>
          <a:xfrm>
            <a:off x="9250124" y="6496689"/>
            <a:ext cx="683568" cy="365125"/>
          </a:xfrm>
        </p:spPr>
        <p:txBody>
          <a:bodyPr/>
          <a:lstStyle/>
          <a:p>
            <a:pPr defTabSz="914400">
              <a:defRPr/>
            </a:pPr>
            <a:fld id="{15184F83-FCA6-4090-8598-1AA1C2AA2D2B}" type="slidenum">
              <a:rPr kumimoji="1" lang="ja-JP" altLang="en-US" sz="1400">
                <a:solidFill>
                  <a:schemeClr val="tx1"/>
                </a:solidFill>
                <a:latin typeface="Calibri"/>
                <a:ea typeface="ＭＳ Ｐゴシック" panose="020B0600070205080204" pitchFamily="50" charset="-128"/>
              </a:rPr>
              <a:pPr defTabSz="914400">
                <a:defRPr/>
              </a:pPr>
              <a:t>8</a:t>
            </a:fld>
            <a:endParaRPr kumimoji="1" lang="ja-JP" altLang="en-US" sz="1400" dirty="0">
              <a:solidFill>
                <a:schemeClr val="tx1"/>
              </a:solidFill>
              <a:latin typeface="Calibri"/>
              <a:ea typeface="ＭＳ Ｐゴシック" panose="020B0600070205080204" pitchFamily="50" charset="-128"/>
            </a:endParaRPr>
          </a:p>
        </p:txBody>
      </p:sp>
    </p:spTree>
    <p:extLst>
      <p:ext uri="{BB962C8B-B14F-4D97-AF65-F5344CB8AC3E}">
        <p14:creationId xmlns:p14="http://schemas.microsoft.com/office/powerpoint/2010/main" val="3757080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7" name="図 226"/>
          <p:cNvPicPr>
            <a:picLocks noChangeAspect="1"/>
          </p:cNvPicPr>
          <p:nvPr/>
        </p:nvPicPr>
        <p:blipFill>
          <a:blip r:embed="rId2"/>
          <a:stretch>
            <a:fillRect/>
          </a:stretch>
        </p:blipFill>
        <p:spPr>
          <a:xfrm>
            <a:off x="378446" y="4266380"/>
            <a:ext cx="9144000" cy="1674671"/>
          </a:xfrm>
          <a:prstGeom prst="rect">
            <a:avLst/>
          </a:prstGeom>
        </p:spPr>
      </p:pic>
      <p:grpSp>
        <p:nvGrpSpPr>
          <p:cNvPr id="232" name="グループ化 231"/>
          <p:cNvGrpSpPr/>
          <p:nvPr/>
        </p:nvGrpSpPr>
        <p:grpSpPr>
          <a:xfrm>
            <a:off x="4561143" y="3987368"/>
            <a:ext cx="593191" cy="2322460"/>
            <a:chOff x="6817166" y="2068286"/>
            <a:chExt cx="895350" cy="3186794"/>
          </a:xfrm>
        </p:grpSpPr>
        <p:sp>
          <p:nvSpPr>
            <p:cNvPr id="233" name="大波 232"/>
            <p:cNvSpPr/>
            <p:nvPr/>
          </p:nvSpPr>
          <p:spPr>
            <a:xfrm rot="16434703">
              <a:off x="5865902" y="3455794"/>
              <a:ext cx="2783315" cy="458020"/>
            </a:xfrm>
            <a:prstGeom prst="wave">
              <a:avLst>
                <a:gd name="adj1" fmla="val 20000"/>
                <a:gd name="adj2" fmla="val 344"/>
              </a:avLst>
            </a:prstGeom>
            <a:solidFill>
              <a:sysClr val="window" lastClr="FFFFFF"/>
            </a:solidFill>
            <a:ln w="19050" cap="flat" cmpd="sng" algn="ctr">
              <a:solidFill>
                <a:sysClr val="windowText" lastClr="000000"/>
              </a:solidFill>
              <a:prstDash val="lgDash"/>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a:defRPr/>
              </a:pPr>
              <a:endParaRPr kumimoji="1" lang="ja-JP" altLang="en-US" kern="0">
                <a:solidFill>
                  <a:sysClr val="window" lastClr="FFFFFF"/>
                </a:solidFill>
                <a:latin typeface="ＭＳ ゴシック" panose="020B0609070205080204" pitchFamily="49" charset="-128"/>
                <a:ea typeface="ＭＳ ゴシック" panose="020B0609070205080204" pitchFamily="49" charset="-128"/>
              </a:endParaRPr>
            </a:p>
          </p:txBody>
        </p:sp>
        <p:sp>
          <p:nvSpPr>
            <p:cNvPr id="234" name="正方形/長方形 233"/>
            <p:cNvSpPr/>
            <p:nvPr/>
          </p:nvSpPr>
          <p:spPr>
            <a:xfrm>
              <a:off x="7032159" y="2068286"/>
              <a:ext cx="680357" cy="272143"/>
            </a:xfrm>
            <a:prstGeom prst="rect">
              <a:avLst/>
            </a:prstGeom>
            <a:solidFill>
              <a:sysClr val="window" lastClr="FFFFFF"/>
            </a:solidFill>
            <a:ln w="25400" cap="flat" cmpd="sng" algn="ctr">
              <a:no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a:defRPr/>
              </a:pPr>
              <a:endParaRPr kumimoji="1" lang="ja-JP" altLang="en-US" kern="0">
                <a:solidFill>
                  <a:sysClr val="window" lastClr="FFFFFF"/>
                </a:solidFill>
                <a:latin typeface="ＭＳ ゴシック" panose="020B0609070205080204" pitchFamily="49" charset="-128"/>
                <a:ea typeface="ＭＳ ゴシック" panose="020B0609070205080204" pitchFamily="49" charset="-128"/>
              </a:endParaRPr>
            </a:p>
          </p:txBody>
        </p:sp>
        <p:sp>
          <p:nvSpPr>
            <p:cNvPr id="235" name="正方形/長方形 234"/>
            <p:cNvSpPr/>
            <p:nvPr/>
          </p:nvSpPr>
          <p:spPr>
            <a:xfrm>
              <a:off x="6817166" y="4982937"/>
              <a:ext cx="680357" cy="272143"/>
            </a:xfrm>
            <a:prstGeom prst="rect">
              <a:avLst/>
            </a:prstGeom>
            <a:solidFill>
              <a:sysClr val="window" lastClr="FFFFFF"/>
            </a:solidFill>
            <a:ln w="25400" cap="flat" cmpd="sng" algn="ctr">
              <a:no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a:defRPr/>
              </a:pPr>
              <a:endParaRPr kumimoji="1" lang="ja-JP" altLang="en-US" kern="0">
                <a:solidFill>
                  <a:sysClr val="window" lastClr="FFFFFF"/>
                </a:solidFill>
                <a:latin typeface="ＭＳ ゴシック" panose="020B0609070205080204" pitchFamily="49" charset="-128"/>
                <a:ea typeface="ＭＳ ゴシック" panose="020B0609070205080204" pitchFamily="49" charset="-128"/>
              </a:endParaRPr>
            </a:p>
          </p:txBody>
        </p:sp>
      </p:grpSp>
      <p:pic>
        <p:nvPicPr>
          <p:cNvPr id="6" name="図 5"/>
          <p:cNvPicPr>
            <a:picLocks noChangeAspect="1"/>
          </p:cNvPicPr>
          <p:nvPr/>
        </p:nvPicPr>
        <p:blipFill>
          <a:blip r:embed="rId2"/>
          <a:stretch>
            <a:fillRect/>
          </a:stretch>
        </p:blipFill>
        <p:spPr>
          <a:xfrm>
            <a:off x="381000" y="1359637"/>
            <a:ext cx="9144000" cy="1674671"/>
          </a:xfrm>
          <a:prstGeom prst="rect">
            <a:avLst/>
          </a:prstGeom>
        </p:spPr>
      </p:pic>
      <p:grpSp>
        <p:nvGrpSpPr>
          <p:cNvPr id="228" name="グループ化 227"/>
          <p:cNvGrpSpPr/>
          <p:nvPr/>
        </p:nvGrpSpPr>
        <p:grpSpPr>
          <a:xfrm>
            <a:off x="4571877" y="1041806"/>
            <a:ext cx="593191" cy="2322460"/>
            <a:chOff x="6817166" y="2068286"/>
            <a:chExt cx="895350" cy="3186794"/>
          </a:xfrm>
        </p:grpSpPr>
        <p:sp>
          <p:nvSpPr>
            <p:cNvPr id="229" name="大波 228"/>
            <p:cNvSpPr/>
            <p:nvPr/>
          </p:nvSpPr>
          <p:spPr>
            <a:xfrm rot="16434703">
              <a:off x="5865902" y="3455794"/>
              <a:ext cx="2783315" cy="458020"/>
            </a:xfrm>
            <a:prstGeom prst="wave">
              <a:avLst>
                <a:gd name="adj1" fmla="val 20000"/>
                <a:gd name="adj2" fmla="val 344"/>
              </a:avLst>
            </a:prstGeom>
            <a:solidFill>
              <a:sysClr val="window" lastClr="FFFFFF"/>
            </a:solidFill>
            <a:ln w="19050" cap="flat" cmpd="sng" algn="ctr">
              <a:solidFill>
                <a:sysClr val="windowText" lastClr="000000"/>
              </a:solidFill>
              <a:prstDash val="lgDash"/>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a:defRPr/>
              </a:pPr>
              <a:endParaRPr kumimoji="1" lang="ja-JP" altLang="en-US" kern="0">
                <a:solidFill>
                  <a:sysClr val="window" lastClr="FFFFFF"/>
                </a:solidFill>
                <a:latin typeface="ＭＳ ゴシック" panose="020B0609070205080204" pitchFamily="49" charset="-128"/>
                <a:ea typeface="ＭＳ ゴシック" panose="020B0609070205080204" pitchFamily="49" charset="-128"/>
              </a:endParaRPr>
            </a:p>
          </p:txBody>
        </p:sp>
        <p:sp>
          <p:nvSpPr>
            <p:cNvPr id="230" name="正方形/長方形 229"/>
            <p:cNvSpPr/>
            <p:nvPr/>
          </p:nvSpPr>
          <p:spPr>
            <a:xfrm>
              <a:off x="7032159" y="2068286"/>
              <a:ext cx="680357" cy="272143"/>
            </a:xfrm>
            <a:prstGeom prst="rect">
              <a:avLst/>
            </a:prstGeom>
            <a:solidFill>
              <a:sysClr val="window" lastClr="FFFFFF"/>
            </a:solidFill>
            <a:ln w="25400" cap="flat" cmpd="sng" algn="ctr">
              <a:no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a:defRPr/>
              </a:pPr>
              <a:endParaRPr kumimoji="1" lang="ja-JP" altLang="en-US" kern="0">
                <a:solidFill>
                  <a:sysClr val="window" lastClr="FFFFFF"/>
                </a:solidFill>
                <a:latin typeface="ＭＳ ゴシック" panose="020B0609070205080204" pitchFamily="49" charset="-128"/>
                <a:ea typeface="ＭＳ ゴシック" panose="020B0609070205080204" pitchFamily="49" charset="-128"/>
              </a:endParaRPr>
            </a:p>
          </p:txBody>
        </p:sp>
        <p:sp>
          <p:nvSpPr>
            <p:cNvPr id="231" name="正方形/長方形 230"/>
            <p:cNvSpPr/>
            <p:nvPr/>
          </p:nvSpPr>
          <p:spPr>
            <a:xfrm>
              <a:off x="6817166" y="4982937"/>
              <a:ext cx="680357" cy="272143"/>
            </a:xfrm>
            <a:prstGeom prst="rect">
              <a:avLst/>
            </a:prstGeom>
            <a:solidFill>
              <a:sysClr val="window" lastClr="FFFFFF"/>
            </a:solidFill>
            <a:ln w="25400" cap="flat" cmpd="sng" algn="ctr">
              <a:noFill/>
              <a:prstDash val="solid"/>
            </a:ln>
            <a:effectLst/>
          </p:spPr>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defTabSz="914400">
                <a:defRPr/>
              </a:pPr>
              <a:endParaRPr kumimoji="1" lang="ja-JP" altLang="en-US" kern="0">
                <a:solidFill>
                  <a:sysClr val="window" lastClr="FFFFFF"/>
                </a:solidFill>
                <a:latin typeface="ＭＳ ゴシック" panose="020B0609070205080204" pitchFamily="49" charset="-128"/>
                <a:ea typeface="ＭＳ ゴシック" panose="020B0609070205080204" pitchFamily="49" charset="-128"/>
              </a:endParaRPr>
            </a:p>
          </p:txBody>
        </p:sp>
      </p:grpSp>
      <p:sp>
        <p:nvSpPr>
          <p:cNvPr id="4" name="テキスト ボックス 696"/>
          <p:cNvSpPr txBox="1"/>
          <p:nvPr/>
        </p:nvSpPr>
        <p:spPr>
          <a:xfrm>
            <a:off x="98935" y="209076"/>
            <a:ext cx="8735084" cy="323165"/>
          </a:xfrm>
          <a:prstGeom prst="rect">
            <a:avLst/>
          </a:prstGeom>
          <a:solidFill>
            <a:schemeClr val="accent4">
              <a:lumMod val="40000"/>
              <a:lumOff val="60000"/>
            </a:schemeClr>
          </a:solidFill>
          <a:ln>
            <a:noFill/>
          </a:ln>
          <a:effectLst/>
        </p:spPr>
        <p:txBody>
          <a:bodyPr wrap="none" rtlCol="0" anchor="ctr">
            <a:sp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algn="ctr" defTabSz="914400">
              <a:defRPr/>
            </a:pPr>
            <a:r>
              <a:rPr kumimoji="1" lang="ja-JP" altLang="en-US" sz="1500" kern="0" dirty="0">
                <a:latin typeface="Meiryo UI" panose="020B0604030504040204" pitchFamily="50" charset="-128"/>
                <a:ea typeface="Meiryo UI" panose="020B0604030504040204" pitchFamily="50" charset="-128"/>
              </a:rPr>
              <a:t>同一規制区域では、同一の業者で交通誘導を行わなければならない。（労働者派遣業法違反となる恐れあり）</a:t>
            </a:r>
          </a:p>
        </p:txBody>
      </p:sp>
      <p:grpSp>
        <p:nvGrpSpPr>
          <p:cNvPr id="8" name="Group 1"/>
          <p:cNvGrpSpPr>
            <a:grpSpLocks/>
          </p:cNvGrpSpPr>
          <p:nvPr/>
        </p:nvGrpSpPr>
        <p:grpSpPr bwMode="auto">
          <a:xfrm>
            <a:off x="8965765" y="2756385"/>
            <a:ext cx="91158" cy="139718"/>
            <a:chOff x="13675155" y="4376058"/>
            <a:chExt cx="85" cy="144"/>
          </a:xfrm>
        </p:grpSpPr>
        <p:sp>
          <p:nvSpPr>
            <p:cNvPr id="113" name="Rectangle 2"/>
            <p:cNvSpPr>
              <a:spLocks noChangeArrowheads="1"/>
            </p:cNvSpPr>
            <p:nvPr/>
          </p:nvSpPr>
          <p:spPr bwMode="auto">
            <a:xfrm>
              <a:off x="13675155" y="437605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14" name="AutoShape 3"/>
            <p:cNvSpPr>
              <a:spLocks noChangeArrowheads="1"/>
            </p:cNvSpPr>
            <p:nvPr/>
          </p:nvSpPr>
          <p:spPr bwMode="auto">
            <a:xfrm>
              <a:off x="13675172" y="437607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9" name="AutoShape 28"/>
          <p:cNvSpPr>
            <a:spLocks noChangeArrowheads="1"/>
          </p:cNvSpPr>
          <p:nvPr/>
        </p:nvSpPr>
        <p:spPr bwMode="auto">
          <a:xfrm>
            <a:off x="8058452" y="2176215"/>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10" name="Group 33"/>
          <p:cNvGrpSpPr>
            <a:grpSpLocks/>
          </p:cNvGrpSpPr>
          <p:nvPr/>
        </p:nvGrpSpPr>
        <p:grpSpPr bwMode="auto">
          <a:xfrm>
            <a:off x="8795377" y="2614963"/>
            <a:ext cx="91158" cy="141422"/>
            <a:chOff x="13403012" y="4150179"/>
            <a:chExt cx="85" cy="144"/>
          </a:xfrm>
        </p:grpSpPr>
        <p:sp>
          <p:nvSpPr>
            <p:cNvPr id="111" name="Rectangle 34"/>
            <p:cNvSpPr>
              <a:spLocks noChangeArrowheads="1"/>
            </p:cNvSpPr>
            <p:nvPr/>
          </p:nvSpPr>
          <p:spPr bwMode="auto">
            <a:xfrm>
              <a:off x="13403012" y="4150179"/>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12" name="AutoShape 35"/>
            <p:cNvSpPr>
              <a:spLocks noChangeArrowheads="1"/>
            </p:cNvSpPr>
            <p:nvPr/>
          </p:nvSpPr>
          <p:spPr bwMode="auto">
            <a:xfrm>
              <a:off x="13403029" y="4150195"/>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1" name="Group 36"/>
          <p:cNvGrpSpPr>
            <a:grpSpLocks/>
          </p:cNvGrpSpPr>
          <p:nvPr/>
        </p:nvGrpSpPr>
        <p:grpSpPr bwMode="auto">
          <a:xfrm>
            <a:off x="8617323" y="2423277"/>
            <a:ext cx="92861" cy="139718"/>
            <a:chOff x="13118623" y="3844018"/>
            <a:chExt cx="85" cy="144"/>
          </a:xfrm>
        </p:grpSpPr>
        <p:sp>
          <p:nvSpPr>
            <p:cNvPr id="109" name="Rectangle 37"/>
            <p:cNvSpPr>
              <a:spLocks noChangeArrowheads="1"/>
            </p:cNvSpPr>
            <p:nvPr/>
          </p:nvSpPr>
          <p:spPr bwMode="auto">
            <a:xfrm>
              <a:off x="13118623" y="384401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10" name="AutoShape 38"/>
            <p:cNvSpPr>
              <a:spLocks noChangeArrowheads="1"/>
            </p:cNvSpPr>
            <p:nvPr/>
          </p:nvSpPr>
          <p:spPr bwMode="auto">
            <a:xfrm>
              <a:off x="13118640" y="384403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2" name="Group 39"/>
          <p:cNvGrpSpPr>
            <a:grpSpLocks/>
          </p:cNvGrpSpPr>
          <p:nvPr/>
        </p:nvGrpSpPr>
        <p:grpSpPr bwMode="auto">
          <a:xfrm>
            <a:off x="8454604" y="2235851"/>
            <a:ext cx="91157" cy="139718"/>
            <a:chOff x="12858727" y="3544661"/>
            <a:chExt cx="85" cy="144"/>
          </a:xfrm>
        </p:grpSpPr>
        <p:sp>
          <p:nvSpPr>
            <p:cNvPr id="107" name="Rectangle 40"/>
            <p:cNvSpPr>
              <a:spLocks noChangeArrowheads="1"/>
            </p:cNvSpPr>
            <p:nvPr/>
          </p:nvSpPr>
          <p:spPr bwMode="auto">
            <a:xfrm>
              <a:off x="12858727" y="3544661"/>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08" name="AutoShape 41"/>
            <p:cNvSpPr>
              <a:spLocks noChangeArrowheads="1"/>
            </p:cNvSpPr>
            <p:nvPr/>
          </p:nvSpPr>
          <p:spPr bwMode="auto">
            <a:xfrm>
              <a:off x="12858744" y="3544677"/>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3" name="Group 42"/>
          <p:cNvGrpSpPr>
            <a:grpSpLocks/>
          </p:cNvGrpSpPr>
          <p:nvPr/>
        </p:nvGrpSpPr>
        <p:grpSpPr bwMode="auto">
          <a:xfrm flipV="1">
            <a:off x="863861" y="1584121"/>
            <a:ext cx="85193" cy="141421"/>
            <a:chOff x="734784" y="2503715"/>
            <a:chExt cx="85" cy="144"/>
          </a:xfrm>
        </p:grpSpPr>
        <p:sp>
          <p:nvSpPr>
            <p:cNvPr id="105" name="Rectangle 43"/>
            <p:cNvSpPr>
              <a:spLocks noChangeArrowheads="1"/>
            </p:cNvSpPr>
            <p:nvPr/>
          </p:nvSpPr>
          <p:spPr bwMode="auto">
            <a:xfrm>
              <a:off x="734784" y="2503715"/>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06" name="AutoShape 44"/>
            <p:cNvSpPr>
              <a:spLocks noChangeArrowheads="1"/>
            </p:cNvSpPr>
            <p:nvPr/>
          </p:nvSpPr>
          <p:spPr bwMode="auto">
            <a:xfrm>
              <a:off x="734801" y="2503731"/>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4" name="AutoShape 90"/>
          <p:cNvSpPr>
            <a:spLocks noChangeArrowheads="1"/>
          </p:cNvSpPr>
          <p:nvPr/>
        </p:nvSpPr>
        <p:spPr bwMode="auto">
          <a:xfrm>
            <a:off x="7802871" y="2176215"/>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5" name="AutoShape 93"/>
          <p:cNvSpPr>
            <a:spLocks noChangeArrowheads="1"/>
          </p:cNvSpPr>
          <p:nvPr/>
        </p:nvSpPr>
        <p:spPr bwMode="auto">
          <a:xfrm>
            <a:off x="7862498" y="2176215"/>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6" name="AutoShape 94"/>
          <p:cNvSpPr>
            <a:spLocks noChangeArrowheads="1"/>
          </p:cNvSpPr>
          <p:nvPr/>
        </p:nvSpPr>
        <p:spPr bwMode="auto">
          <a:xfrm>
            <a:off x="7589878" y="2176215"/>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7" name="AutoShape 96"/>
          <p:cNvSpPr>
            <a:spLocks noChangeArrowheads="1"/>
          </p:cNvSpPr>
          <p:nvPr/>
        </p:nvSpPr>
        <p:spPr bwMode="auto">
          <a:xfrm>
            <a:off x="7267845" y="2182179"/>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8" name="AutoShape 100"/>
          <p:cNvSpPr>
            <a:spLocks noChangeArrowheads="1"/>
          </p:cNvSpPr>
          <p:nvPr/>
        </p:nvSpPr>
        <p:spPr bwMode="auto">
          <a:xfrm>
            <a:off x="2130693" y="2152362"/>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9" name="AutoShape 101"/>
          <p:cNvSpPr>
            <a:spLocks noChangeArrowheads="1"/>
          </p:cNvSpPr>
          <p:nvPr/>
        </p:nvSpPr>
        <p:spPr bwMode="auto">
          <a:xfrm>
            <a:off x="1745614" y="2146399"/>
            <a:ext cx="55376"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20" name="Group 102"/>
          <p:cNvGrpSpPr>
            <a:grpSpLocks/>
          </p:cNvGrpSpPr>
          <p:nvPr/>
        </p:nvGrpSpPr>
        <p:grpSpPr bwMode="auto">
          <a:xfrm flipV="1">
            <a:off x="2471469" y="2012644"/>
            <a:ext cx="85193" cy="139718"/>
            <a:chOff x="3302458" y="3188154"/>
            <a:chExt cx="85" cy="144"/>
          </a:xfrm>
        </p:grpSpPr>
        <p:sp>
          <p:nvSpPr>
            <p:cNvPr id="103" name="Rectangle 103"/>
            <p:cNvSpPr>
              <a:spLocks noChangeArrowheads="1"/>
            </p:cNvSpPr>
            <p:nvPr/>
          </p:nvSpPr>
          <p:spPr bwMode="auto">
            <a:xfrm>
              <a:off x="3302458" y="3188154"/>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04" name="AutoShape 104"/>
            <p:cNvSpPr>
              <a:spLocks noChangeArrowheads="1"/>
            </p:cNvSpPr>
            <p:nvPr/>
          </p:nvSpPr>
          <p:spPr bwMode="auto">
            <a:xfrm>
              <a:off x="3302475" y="3188170"/>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21" name="Group 105"/>
          <p:cNvGrpSpPr>
            <a:grpSpLocks/>
          </p:cNvGrpSpPr>
          <p:nvPr/>
        </p:nvGrpSpPr>
        <p:grpSpPr bwMode="auto">
          <a:xfrm flipV="1">
            <a:off x="2641857" y="1871222"/>
            <a:ext cx="85193" cy="141422"/>
            <a:chOff x="3574601" y="2962275"/>
            <a:chExt cx="85" cy="144"/>
          </a:xfrm>
        </p:grpSpPr>
        <p:sp>
          <p:nvSpPr>
            <p:cNvPr id="101" name="Rectangle 106"/>
            <p:cNvSpPr>
              <a:spLocks noChangeArrowheads="1"/>
            </p:cNvSpPr>
            <p:nvPr/>
          </p:nvSpPr>
          <p:spPr bwMode="auto">
            <a:xfrm>
              <a:off x="3574601" y="2962275"/>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02" name="AutoShape 107"/>
            <p:cNvSpPr>
              <a:spLocks noChangeArrowheads="1"/>
            </p:cNvSpPr>
            <p:nvPr/>
          </p:nvSpPr>
          <p:spPr bwMode="auto">
            <a:xfrm>
              <a:off x="3574618" y="2962291"/>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22" name="Group 108"/>
          <p:cNvGrpSpPr>
            <a:grpSpLocks/>
          </p:cNvGrpSpPr>
          <p:nvPr/>
        </p:nvGrpSpPr>
        <p:grpSpPr bwMode="auto">
          <a:xfrm flipV="1">
            <a:off x="2812244" y="1731504"/>
            <a:ext cx="85193" cy="139718"/>
            <a:chOff x="3846744" y="2739118"/>
            <a:chExt cx="85" cy="144"/>
          </a:xfrm>
        </p:grpSpPr>
        <p:sp>
          <p:nvSpPr>
            <p:cNvPr id="99" name="Rectangle 109"/>
            <p:cNvSpPr>
              <a:spLocks noChangeArrowheads="1"/>
            </p:cNvSpPr>
            <p:nvPr/>
          </p:nvSpPr>
          <p:spPr bwMode="auto">
            <a:xfrm>
              <a:off x="3846744" y="273911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00" name="AutoShape 110"/>
            <p:cNvSpPr>
              <a:spLocks noChangeArrowheads="1"/>
            </p:cNvSpPr>
            <p:nvPr/>
          </p:nvSpPr>
          <p:spPr bwMode="auto">
            <a:xfrm>
              <a:off x="3846761" y="273913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23" name="AutoShape 120"/>
          <p:cNvSpPr>
            <a:spLocks noChangeArrowheads="1"/>
          </p:cNvSpPr>
          <p:nvPr/>
        </p:nvSpPr>
        <p:spPr bwMode="auto">
          <a:xfrm flipH="1">
            <a:off x="1826529" y="2521251"/>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4" name="AutoShape 121"/>
          <p:cNvSpPr>
            <a:spLocks noChangeArrowheads="1"/>
          </p:cNvSpPr>
          <p:nvPr/>
        </p:nvSpPr>
        <p:spPr bwMode="auto">
          <a:xfrm>
            <a:off x="795694" y="2103800"/>
            <a:ext cx="170387" cy="93714"/>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a:scene3d>
            <a:camera prst="orthographicFront">
              <a:rot lat="0" lon="0" rev="19199999"/>
            </a:camera>
            <a:lightRig rig="threePt" dir="t"/>
          </a:scene3d>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5" name="AutoShape 122"/>
          <p:cNvSpPr>
            <a:spLocks noChangeArrowheads="1"/>
          </p:cNvSpPr>
          <p:nvPr/>
        </p:nvSpPr>
        <p:spPr bwMode="auto">
          <a:xfrm>
            <a:off x="4203450" y="1873779"/>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6" name="AutoShape 125"/>
          <p:cNvSpPr>
            <a:spLocks noChangeArrowheads="1"/>
          </p:cNvSpPr>
          <p:nvPr/>
        </p:nvSpPr>
        <p:spPr bwMode="auto">
          <a:xfrm flipH="1">
            <a:off x="5558022" y="2436058"/>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7" name="AutoShape 126"/>
          <p:cNvSpPr>
            <a:spLocks noChangeArrowheads="1"/>
          </p:cNvSpPr>
          <p:nvPr/>
        </p:nvSpPr>
        <p:spPr bwMode="auto">
          <a:xfrm>
            <a:off x="5549511" y="1865259"/>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8" name="AutoShape 127"/>
          <p:cNvSpPr>
            <a:spLocks noChangeArrowheads="1"/>
          </p:cNvSpPr>
          <p:nvPr/>
        </p:nvSpPr>
        <p:spPr bwMode="auto">
          <a:xfrm flipH="1">
            <a:off x="7807133" y="2027128"/>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9" name="AutoShape 128"/>
          <p:cNvSpPr>
            <a:spLocks noChangeArrowheads="1"/>
          </p:cNvSpPr>
          <p:nvPr/>
        </p:nvSpPr>
        <p:spPr bwMode="auto">
          <a:xfrm>
            <a:off x="6427005" y="1865259"/>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0" name="AutoShape 129"/>
          <p:cNvSpPr>
            <a:spLocks noChangeArrowheads="1"/>
          </p:cNvSpPr>
          <p:nvPr/>
        </p:nvSpPr>
        <p:spPr bwMode="auto">
          <a:xfrm>
            <a:off x="1826540" y="2333825"/>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1" name="AutoShape 130"/>
          <p:cNvSpPr>
            <a:spLocks noChangeArrowheads="1"/>
          </p:cNvSpPr>
          <p:nvPr/>
        </p:nvSpPr>
        <p:spPr bwMode="auto">
          <a:xfrm flipH="1">
            <a:off x="4186400" y="2453096"/>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2" name="AutoShape 131"/>
          <p:cNvSpPr>
            <a:spLocks noChangeArrowheads="1"/>
          </p:cNvSpPr>
          <p:nvPr/>
        </p:nvSpPr>
        <p:spPr bwMode="auto">
          <a:xfrm flipH="1">
            <a:off x="3215193" y="2453096"/>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3" name="AutoShape 132"/>
          <p:cNvSpPr>
            <a:spLocks noChangeArrowheads="1"/>
          </p:cNvSpPr>
          <p:nvPr/>
        </p:nvSpPr>
        <p:spPr bwMode="auto">
          <a:xfrm rot="18995761" flipH="1">
            <a:off x="6222530" y="2410499"/>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4" name="AutoShape 133"/>
          <p:cNvSpPr>
            <a:spLocks noChangeArrowheads="1"/>
          </p:cNvSpPr>
          <p:nvPr/>
        </p:nvSpPr>
        <p:spPr bwMode="auto">
          <a:xfrm rot="19090790">
            <a:off x="3240751" y="2010089"/>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5" name="AutoShape 134"/>
          <p:cNvSpPr>
            <a:spLocks noChangeArrowheads="1"/>
          </p:cNvSpPr>
          <p:nvPr/>
        </p:nvSpPr>
        <p:spPr bwMode="auto">
          <a:xfrm flipH="1">
            <a:off x="9315067" y="2427538"/>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6" name="AutoShape 135"/>
          <p:cNvSpPr>
            <a:spLocks noChangeArrowheads="1"/>
          </p:cNvSpPr>
          <p:nvPr/>
        </p:nvSpPr>
        <p:spPr bwMode="auto">
          <a:xfrm>
            <a:off x="9059486" y="1924896"/>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7" name="AutoShape 136"/>
          <p:cNvSpPr>
            <a:spLocks noChangeArrowheads="1"/>
          </p:cNvSpPr>
          <p:nvPr/>
        </p:nvSpPr>
        <p:spPr bwMode="auto">
          <a:xfrm rot="2421874" flipH="1">
            <a:off x="8880572" y="2333825"/>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8" name="AutoShape 137"/>
          <p:cNvSpPr>
            <a:spLocks noChangeArrowheads="1"/>
          </p:cNvSpPr>
          <p:nvPr/>
        </p:nvSpPr>
        <p:spPr bwMode="auto">
          <a:xfrm>
            <a:off x="7815659" y="1856741"/>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39" name="AutoShape 158"/>
          <p:cNvSpPr>
            <a:spLocks noChangeArrowheads="1"/>
          </p:cNvSpPr>
          <p:nvPr/>
        </p:nvSpPr>
        <p:spPr bwMode="auto">
          <a:xfrm>
            <a:off x="949053" y="1707650"/>
            <a:ext cx="53672"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0" name="AutoShape 159"/>
          <p:cNvSpPr>
            <a:spLocks noChangeArrowheads="1"/>
          </p:cNvSpPr>
          <p:nvPr/>
        </p:nvSpPr>
        <p:spPr bwMode="auto">
          <a:xfrm>
            <a:off x="1058102" y="1883150"/>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1" name="AutoShape 160"/>
          <p:cNvSpPr>
            <a:spLocks noChangeArrowheads="1"/>
          </p:cNvSpPr>
          <p:nvPr/>
        </p:nvSpPr>
        <p:spPr bwMode="auto">
          <a:xfrm>
            <a:off x="2386274" y="2152362"/>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2" name="AutoShape 161"/>
          <p:cNvSpPr>
            <a:spLocks noChangeArrowheads="1"/>
          </p:cNvSpPr>
          <p:nvPr/>
        </p:nvSpPr>
        <p:spPr bwMode="auto">
          <a:xfrm>
            <a:off x="2586480" y="1994753"/>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3" name="AutoShape 162"/>
          <p:cNvSpPr>
            <a:spLocks noChangeArrowheads="1"/>
          </p:cNvSpPr>
          <p:nvPr/>
        </p:nvSpPr>
        <p:spPr bwMode="auto">
          <a:xfrm>
            <a:off x="2756867" y="1871223"/>
            <a:ext cx="55376"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4" name="AutoShape 163"/>
          <p:cNvSpPr>
            <a:spLocks noChangeArrowheads="1"/>
          </p:cNvSpPr>
          <p:nvPr/>
        </p:nvSpPr>
        <p:spPr bwMode="auto">
          <a:xfrm>
            <a:off x="2927254" y="1713614"/>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45" name="グループ化 44"/>
          <p:cNvGrpSpPr/>
          <p:nvPr/>
        </p:nvGrpSpPr>
        <p:grpSpPr>
          <a:xfrm>
            <a:off x="6699590" y="2269926"/>
            <a:ext cx="564834" cy="504346"/>
            <a:chOff x="10055619" y="3599090"/>
            <a:chExt cx="902154" cy="805542"/>
          </a:xfrm>
        </p:grpSpPr>
        <p:grpSp>
          <p:nvGrpSpPr>
            <p:cNvPr id="86" name="Group 111"/>
            <p:cNvGrpSpPr>
              <a:grpSpLocks/>
            </p:cNvGrpSpPr>
            <p:nvPr/>
          </p:nvGrpSpPr>
          <p:grpSpPr bwMode="auto">
            <a:xfrm>
              <a:off x="10735976" y="3701143"/>
              <a:ext cx="145597" cy="225879"/>
              <a:chOff x="10735976" y="3701143"/>
              <a:chExt cx="85" cy="144"/>
            </a:xfrm>
          </p:grpSpPr>
          <p:sp>
            <p:nvSpPr>
              <p:cNvPr id="97" name="Rectangle 112"/>
              <p:cNvSpPr>
                <a:spLocks noChangeArrowheads="1"/>
              </p:cNvSpPr>
              <p:nvPr/>
            </p:nvSpPr>
            <p:spPr bwMode="auto">
              <a:xfrm>
                <a:off x="10735976" y="3701143"/>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98" name="AutoShape 113"/>
              <p:cNvSpPr>
                <a:spLocks noChangeArrowheads="1"/>
              </p:cNvSpPr>
              <p:nvPr/>
            </p:nvSpPr>
            <p:spPr bwMode="auto">
              <a:xfrm>
                <a:off x="10735993" y="3701159"/>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87" name="Group 114"/>
            <p:cNvGrpSpPr>
              <a:grpSpLocks/>
            </p:cNvGrpSpPr>
            <p:nvPr/>
          </p:nvGrpSpPr>
          <p:grpSpPr bwMode="auto">
            <a:xfrm>
              <a:off x="10463833" y="3927022"/>
              <a:ext cx="145597" cy="223157"/>
              <a:chOff x="10463833" y="3927022"/>
              <a:chExt cx="85" cy="144"/>
            </a:xfrm>
          </p:grpSpPr>
          <p:sp>
            <p:nvSpPr>
              <p:cNvPr id="95" name="Rectangle 115"/>
              <p:cNvSpPr>
                <a:spLocks noChangeArrowheads="1"/>
              </p:cNvSpPr>
              <p:nvPr/>
            </p:nvSpPr>
            <p:spPr bwMode="auto">
              <a:xfrm>
                <a:off x="10463833" y="3927022"/>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96" name="AutoShape 116"/>
              <p:cNvSpPr>
                <a:spLocks noChangeArrowheads="1"/>
              </p:cNvSpPr>
              <p:nvPr/>
            </p:nvSpPr>
            <p:spPr bwMode="auto">
              <a:xfrm>
                <a:off x="10463850" y="3927038"/>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88" name="Group 117"/>
            <p:cNvGrpSpPr>
              <a:grpSpLocks/>
            </p:cNvGrpSpPr>
            <p:nvPr/>
          </p:nvGrpSpPr>
          <p:grpSpPr bwMode="auto">
            <a:xfrm>
              <a:off x="10179444" y="4150179"/>
              <a:ext cx="148318" cy="225878"/>
              <a:chOff x="10179444" y="4150179"/>
              <a:chExt cx="85" cy="144"/>
            </a:xfrm>
          </p:grpSpPr>
          <p:sp>
            <p:nvSpPr>
              <p:cNvPr id="93" name="Rectangle 118"/>
              <p:cNvSpPr>
                <a:spLocks noChangeArrowheads="1"/>
              </p:cNvSpPr>
              <p:nvPr/>
            </p:nvSpPr>
            <p:spPr bwMode="auto">
              <a:xfrm>
                <a:off x="10179444" y="4150179"/>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94" name="AutoShape 119"/>
              <p:cNvSpPr>
                <a:spLocks noChangeArrowheads="1"/>
              </p:cNvSpPr>
              <p:nvPr/>
            </p:nvSpPr>
            <p:spPr bwMode="auto">
              <a:xfrm>
                <a:off x="10179461" y="4150195"/>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89" name="AutoShape 165"/>
            <p:cNvSpPr>
              <a:spLocks noChangeArrowheads="1"/>
            </p:cNvSpPr>
            <p:nvPr/>
          </p:nvSpPr>
          <p:spPr bwMode="auto">
            <a:xfrm>
              <a:off x="10055619" y="4299857"/>
              <a:ext cx="85725" cy="10477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90" name="AutoShape 166"/>
            <p:cNvSpPr>
              <a:spLocks noChangeArrowheads="1"/>
            </p:cNvSpPr>
            <p:nvPr/>
          </p:nvSpPr>
          <p:spPr bwMode="auto">
            <a:xfrm>
              <a:off x="10327762" y="4048125"/>
              <a:ext cx="85725" cy="102054"/>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91" name="AutoShape 167"/>
            <p:cNvSpPr>
              <a:spLocks noChangeArrowheads="1"/>
            </p:cNvSpPr>
            <p:nvPr/>
          </p:nvSpPr>
          <p:spPr bwMode="auto">
            <a:xfrm>
              <a:off x="10599905" y="3850822"/>
              <a:ext cx="85725" cy="10477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92" name="AutoShape 168"/>
            <p:cNvSpPr>
              <a:spLocks noChangeArrowheads="1"/>
            </p:cNvSpPr>
            <p:nvPr/>
          </p:nvSpPr>
          <p:spPr bwMode="auto">
            <a:xfrm>
              <a:off x="10872048" y="3599090"/>
              <a:ext cx="85725" cy="102053"/>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46" name="AutoShape 169"/>
          <p:cNvSpPr>
            <a:spLocks noChangeArrowheads="1"/>
          </p:cNvSpPr>
          <p:nvPr/>
        </p:nvSpPr>
        <p:spPr bwMode="auto">
          <a:xfrm>
            <a:off x="8314033" y="2176215"/>
            <a:ext cx="55376"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7" name="AutoShape 170"/>
          <p:cNvSpPr>
            <a:spLocks noChangeArrowheads="1"/>
          </p:cNvSpPr>
          <p:nvPr/>
        </p:nvSpPr>
        <p:spPr bwMode="auto">
          <a:xfrm>
            <a:off x="8880571" y="2708677"/>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8" name="AutoShape 171"/>
          <p:cNvSpPr>
            <a:spLocks noChangeArrowheads="1"/>
          </p:cNvSpPr>
          <p:nvPr/>
        </p:nvSpPr>
        <p:spPr bwMode="auto">
          <a:xfrm>
            <a:off x="8710184" y="2551067"/>
            <a:ext cx="53672" cy="6389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49" name="AutoShape 172"/>
          <p:cNvSpPr>
            <a:spLocks noChangeArrowheads="1"/>
          </p:cNvSpPr>
          <p:nvPr/>
        </p:nvSpPr>
        <p:spPr bwMode="auto">
          <a:xfrm>
            <a:off x="8545760" y="2351715"/>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52" name="Group 190"/>
          <p:cNvGrpSpPr>
            <a:grpSpLocks/>
          </p:cNvGrpSpPr>
          <p:nvPr/>
        </p:nvGrpSpPr>
        <p:grpSpPr bwMode="auto">
          <a:xfrm flipV="1">
            <a:off x="1331573" y="2082504"/>
            <a:ext cx="85194" cy="141421"/>
            <a:chOff x="1481816" y="3299733"/>
            <a:chExt cx="85" cy="144"/>
          </a:xfrm>
        </p:grpSpPr>
        <p:sp>
          <p:nvSpPr>
            <p:cNvPr id="84" name="Rectangle 191"/>
            <p:cNvSpPr>
              <a:spLocks noChangeArrowheads="1"/>
            </p:cNvSpPr>
            <p:nvPr/>
          </p:nvSpPr>
          <p:spPr bwMode="auto">
            <a:xfrm>
              <a:off x="1481816" y="3299733"/>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85" name="AutoShape 192"/>
            <p:cNvSpPr>
              <a:spLocks noChangeArrowheads="1"/>
            </p:cNvSpPr>
            <p:nvPr/>
          </p:nvSpPr>
          <p:spPr bwMode="auto">
            <a:xfrm>
              <a:off x="1481833" y="3299749"/>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53" name="AutoShape 193"/>
          <p:cNvSpPr>
            <a:spLocks noChangeArrowheads="1"/>
          </p:cNvSpPr>
          <p:nvPr/>
        </p:nvSpPr>
        <p:spPr bwMode="auto">
          <a:xfrm>
            <a:off x="1222525" y="2064613"/>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54" name="Group 194"/>
          <p:cNvGrpSpPr>
            <a:grpSpLocks/>
          </p:cNvGrpSpPr>
          <p:nvPr/>
        </p:nvGrpSpPr>
        <p:grpSpPr bwMode="auto">
          <a:xfrm flipV="1">
            <a:off x="1119441" y="1930857"/>
            <a:ext cx="85194" cy="139718"/>
            <a:chOff x="1142998" y="3057525"/>
            <a:chExt cx="85" cy="144"/>
          </a:xfrm>
        </p:grpSpPr>
        <p:sp>
          <p:nvSpPr>
            <p:cNvPr id="82" name="Rectangle 195"/>
            <p:cNvSpPr>
              <a:spLocks noChangeArrowheads="1"/>
            </p:cNvSpPr>
            <p:nvPr/>
          </p:nvSpPr>
          <p:spPr bwMode="auto">
            <a:xfrm>
              <a:off x="1142998" y="3057525"/>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83" name="AutoShape 196"/>
            <p:cNvSpPr>
              <a:spLocks noChangeArrowheads="1"/>
            </p:cNvSpPr>
            <p:nvPr/>
          </p:nvSpPr>
          <p:spPr bwMode="auto">
            <a:xfrm>
              <a:off x="1143015" y="3057541"/>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55" name="Group 197"/>
          <p:cNvGrpSpPr>
            <a:grpSpLocks/>
          </p:cNvGrpSpPr>
          <p:nvPr/>
        </p:nvGrpSpPr>
        <p:grpSpPr bwMode="auto">
          <a:xfrm flipV="1">
            <a:off x="984835" y="1767286"/>
            <a:ext cx="85194" cy="139718"/>
            <a:chOff x="928005" y="2796268"/>
            <a:chExt cx="85" cy="144"/>
          </a:xfrm>
        </p:grpSpPr>
        <p:sp>
          <p:nvSpPr>
            <p:cNvPr id="80" name="Rectangle 198"/>
            <p:cNvSpPr>
              <a:spLocks noChangeArrowheads="1"/>
            </p:cNvSpPr>
            <p:nvPr/>
          </p:nvSpPr>
          <p:spPr bwMode="auto">
            <a:xfrm>
              <a:off x="928005" y="279626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81" name="AutoShape 199"/>
            <p:cNvSpPr>
              <a:spLocks noChangeArrowheads="1"/>
            </p:cNvSpPr>
            <p:nvPr/>
          </p:nvSpPr>
          <p:spPr bwMode="auto">
            <a:xfrm>
              <a:off x="928022" y="279628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56" name="AutoShape 200"/>
          <p:cNvSpPr>
            <a:spLocks noChangeArrowheads="1"/>
          </p:cNvSpPr>
          <p:nvPr/>
        </p:nvSpPr>
        <p:spPr bwMode="auto">
          <a:xfrm>
            <a:off x="1466179" y="2146399"/>
            <a:ext cx="53672" cy="65599"/>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58" name="AutoShape 134"/>
          <p:cNvSpPr>
            <a:spLocks noChangeArrowheads="1"/>
          </p:cNvSpPr>
          <p:nvPr/>
        </p:nvSpPr>
        <p:spPr bwMode="auto">
          <a:xfrm flipH="1">
            <a:off x="598050" y="2451392"/>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59" name="AutoShape 135"/>
          <p:cNvSpPr>
            <a:spLocks noChangeArrowheads="1"/>
          </p:cNvSpPr>
          <p:nvPr/>
        </p:nvSpPr>
        <p:spPr bwMode="auto">
          <a:xfrm>
            <a:off x="436184" y="1991346"/>
            <a:ext cx="170387" cy="93713"/>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60" name="Line 173"/>
          <p:cNvSpPr>
            <a:spLocks noChangeShapeType="1"/>
          </p:cNvSpPr>
          <p:nvPr/>
        </p:nvSpPr>
        <p:spPr bwMode="auto">
          <a:xfrm flipH="1">
            <a:off x="744590" y="1898483"/>
            <a:ext cx="3408" cy="1363952"/>
          </a:xfrm>
          <a:prstGeom prst="line">
            <a:avLst/>
          </a:prstGeom>
          <a:noFill/>
          <a:ln w="9525">
            <a:solidFill>
              <a:srgbClr val="C0000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61" name="Line 173"/>
          <p:cNvSpPr>
            <a:spLocks noChangeShapeType="1"/>
          </p:cNvSpPr>
          <p:nvPr/>
        </p:nvSpPr>
        <p:spPr bwMode="auto">
          <a:xfrm>
            <a:off x="3215206" y="1924895"/>
            <a:ext cx="1704" cy="1347765"/>
          </a:xfrm>
          <a:prstGeom prst="line">
            <a:avLst/>
          </a:prstGeom>
          <a:noFill/>
          <a:ln w="9525">
            <a:solidFill>
              <a:srgbClr val="C0000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62" name="Line 176"/>
          <p:cNvSpPr>
            <a:spLocks noChangeShapeType="1"/>
          </p:cNvSpPr>
          <p:nvPr/>
        </p:nvSpPr>
        <p:spPr bwMode="auto">
          <a:xfrm flipV="1">
            <a:off x="754814" y="3185762"/>
            <a:ext cx="2417797" cy="1703"/>
          </a:xfrm>
          <a:prstGeom prst="line">
            <a:avLst/>
          </a:prstGeom>
          <a:noFill/>
          <a:ln w="9525">
            <a:solidFill>
              <a:srgbClr val="C00000"/>
            </a:solidFill>
            <a:round/>
            <a:headEnd type="triangle" w="sm" len="sm"/>
            <a:tailEnd type="triangle" w="sm" len="sm"/>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63" name="Line 173"/>
          <p:cNvSpPr>
            <a:spLocks noChangeShapeType="1"/>
          </p:cNvSpPr>
          <p:nvPr/>
        </p:nvSpPr>
        <p:spPr bwMode="auto">
          <a:xfrm>
            <a:off x="6657007" y="2751274"/>
            <a:ext cx="1704" cy="512865"/>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64" name="Line 176"/>
          <p:cNvSpPr>
            <a:spLocks noChangeShapeType="1"/>
          </p:cNvSpPr>
          <p:nvPr/>
        </p:nvSpPr>
        <p:spPr bwMode="auto">
          <a:xfrm flipV="1">
            <a:off x="6665543" y="3185760"/>
            <a:ext cx="2445052" cy="1"/>
          </a:xfrm>
          <a:prstGeom prst="line">
            <a:avLst/>
          </a:prstGeom>
          <a:noFill/>
          <a:ln w="9525">
            <a:solidFill>
              <a:srgbClr val="0070C0"/>
            </a:solidFill>
            <a:round/>
            <a:headEnd type="triangle" w="sm" len="sm"/>
            <a:tailEnd type="triangle" w="sm" len="sm"/>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65" name="Line 173"/>
          <p:cNvSpPr>
            <a:spLocks noChangeShapeType="1"/>
          </p:cNvSpPr>
          <p:nvPr/>
        </p:nvSpPr>
        <p:spPr bwMode="auto">
          <a:xfrm>
            <a:off x="9137822" y="2744460"/>
            <a:ext cx="1704" cy="512865"/>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pic>
        <p:nvPicPr>
          <p:cNvPr id="66" name="図 65"/>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4201" y="1592640"/>
            <a:ext cx="298178" cy="42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7" name="図 66"/>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37155" y="1584119"/>
            <a:ext cx="298178" cy="42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 name="図 6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2798" y="1756210"/>
            <a:ext cx="298178" cy="42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9" name="図 6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37207" y="2327010"/>
            <a:ext cx="298178" cy="423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0" name="図 6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27956" y="2403682"/>
            <a:ext cx="298178" cy="42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 name="図 70"/>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34711" y="1953927"/>
            <a:ext cx="298178" cy="429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16" name="Group 1"/>
          <p:cNvGrpSpPr>
            <a:grpSpLocks/>
          </p:cNvGrpSpPr>
          <p:nvPr/>
        </p:nvGrpSpPr>
        <p:grpSpPr bwMode="auto">
          <a:xfrm>
            <a:off x="8959653" y="5702988"/>
            <a:ext cx="91760" cy="147654"/>
            <a:chOff x="13688762" y="9614808"/>
            <a:chExt cx="85" cy="144"/>
          </a:xfrm>
        </p:grpSpPr>
        <p:sp>
          <p:nvSpPr>
            <p:cNvPr id="225" name="Rectangle 2"/>
            <p:cNvSpPr>
              <a:spLocks noChangeArrowheads="1"/>
            </p:cNvSpPr>
            <p:nvPr/>
          </p:nvSpPr>
          <p:spPr bwMode="auto">
            <a:xfrm>
              <a:off x="13688762" y="961480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26" name="AutoShape 3"/>
            <p:cNvSpPr>
              <a:spLocks noChangeArrowheads="1"/>
            </p:cNvSpPr>
            <p:nvPr/>
          </p:nvSpPr>
          <p:spPr bwMode="auto">
            <a:xfrm>
              <a:off x="13688779" y="961482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17" name="AutoShape 28"/>
          <p:cNvSpPr>
            <a:spLocks noChangeArrowheads="1"/>
          </p:cNvSpPr>
          <p:nvPr/>
        </p:nvSpPr>
        <p:spPr bwMode="auto">
          <a:xfrm>
            <a:off x="8046344" y="5089863"/>
            <a:ext cx="55742"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118" name="Group 33"/>
          <p:cNvGrpSpPr>
            <a:grpSpLocks/>
          </p:cNvGrpSpPr>
          <p:nvPr/>
        </p:nvGrpSpPr>
        <p:grpSpPr bwMode="auto">
          <a:xfrm>
            <a:off x="8788139" y="5553534"/>
            <a:ext cx="91760" cy="149455"/>
            <a:chOff x="13416619" y="9388929"/>
            <a:chExt cx="85" cy="144"/>
          </a:xfrm>
        </p:grpSpPr>
        <p:sp>
          <p:nvSpPr>
            <p:cNvPr id="223" name="Rectangle 34"/>
            <p:cNvSpPr>
              <a:spLocks noChangeArrowheads="1"/>
            </p:cNvSpPr>
            <p:nvPr/>
          </p:nvSpPr>
          <p:spPr bwMode="auto">
            <a:xfrm>
              <a:off x="13416619" y="9388929"/>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24" name="AutoShape 35"/>
            <p:cNvSpPr>
              <a:spLocks noChangeArrowheads="1"/>
            </p:cNvSpPr>
            <p:nvPr/>
          </p:nvSpPr>
          <p:spPr bwMode="auto">
            <a:xfrm>
              <a:off x="13416636" y="9388945"/>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19" name="Group 36"/>
          <p:cNvGrpSpPr>
            <a:grpSpLocks/>
          </p:cNvGrpSpPr>
          <p:nvPr/>
        </p:nvGrpSpPr>
        <p:grpSpPr bwMode="auto">
          <a:xfrm>
            <a:off x="8608909" y="5350958"/>
            <a:ext cx="93475" cy="147654"/>
            <a:chOff x="13132230" y="9082768"/>
            <a:chExt cx="85" cy="144"/>
          </a:xfrm>
        </p:grpSpPr>
        <p:sp>
          <p:nvSpPr>
            <p:cNvPr id="221" name="Rectangle 37"/>
            <p:cNvSpPr>
              <a:spLocks noChangeArrowheads="1"/>
            </p:cNvSpPr>
            <p:nvPr/>
          </p:nvSpPr>
          <p:spPr bwMode="auto">
            <a:xfrm>
              <a:off x="13132230" y="908276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22" name="AutoShape 38"/>
            <p:cNvSpPr>
              <a:spLocks noChangeArrowheads="1"/>
            </p:cNvSpPr>
            <p:nvPr/>
          </p:nvSpPr>
          <p:spPr bwMode="auto">
            <a:xfrm>
              <a:off x="13132247" y="908278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20" name="Group 39"/>
          <p:cNvGrpSpPr>
            <a:grpSpLocks/>
          </p:cNvGrpSpPr>
          <p:nvPr/>
        </p:nvGrpSpPr>
        <p:grpSpPr bwMode="auto">
          <a:xfrm>
            <a:off x="8445114" y="5152885"/>
            <a:ext cx="91759" cy="147654"/>
            <a:chOff x="12872334" y="8783411"/>
            <a:chExt cx="85" cy="144"/>
          </a:xfrm>
        </p:grpSpPr>
        <p:sp>
          <p:nvSpPr>
            <p:cNvPr id="219" name="Rectangle 40"/>
            <p:cNvSpPr>
              <a:spLocks noChangeArrowheads="1"/>
            </p:cNvSpPr>
            <p:nvPr/>
          </p:nvSpPr>
          <p:spPr bwMode="auto">
            <a:xfrm>
              <a:off x="12872334" y="8783411"/>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20" name="AutoShape 41"/>
            <p:cNvSpPr>
              <a:spLocks noChangeArrowheads="1"/>
            </p:cNvSpPr>
            <p:nvPr/>
          </p:nvSpPr>
          <p:spPr bwMode="auto">
            <a:xfrm>
              <a:off x="12872351" y="8783427"/>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21" name="Group 42"/>
          <p:cNvGrpSpPr>
            <a:grpSpLocks/>
          </p:cNvGrpSpPr>
          <p:nvPr/>
        </p:nvGrpSpPr>
        <p:grpSpPr bwMode="auto">
          <a:xfrm flipV="1">
            <a:off x="915688" y="4464132"/>
            <a:ext cx="85756" cy="149455"/>
            <a:chOff x="925282" y="7742465"/>
            <a:chExt cx="85" cy="144"/>
          </a:xfrm>
        </p:grpSpPr>
        <p:sp>
          <p:nvSpPr>
            <p:cNvPr id="217" name="Rectangle 43"/>
            <p:cNvSpPr>
              <a:spLocks noChangeArrowheads="1"/>
            </p:cNvSpPr>
            <p:nvPr/>
          </p:nvSpPr>
          <p:spPr bwMode="auto">
            <a:xfrm>
              <a:off x="925282" y="7742465"/>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18" name="AutoShape 44"/>
            <p:cNvSpPr>
              <a:spLocks noChangeArrowheads="1"/>
            </p:cNvSpPr>
            <p:nvPr/>
          </p:nvSpPr>
          <p:spPr bwMode="auto">
            <a:xfrm>
              <a:off x="925299" y="7742481"/>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22" name="AutoShape 90"/>
          <p:cNvSpPr>
            <a:spLocks noChangeArrowheads="1"/>
          </p:cNvSpPr>
          <p:nvPr/>
        </p:nvSpPr>
        <p:spPr bwMode="auto">
          <a:xfrm>
            <a:off x="7763347" y="5089863"/>
            <a:ext cx="55742"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23" name="AutoShape 96"/>
          <p:cNvSpPr>
            <a:spLocks noChangeArrowheads="1"/>
          </p:cNvSpPr>
          <p:nvPr/>
        </p:nvSpPr>
        <p:spPr bwMode="auto">
          <a:xfrm>
            <a:off x="7404873" y="5096165"/>
            <a:ext cx="55742"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24" name="AutoShape 100"/>
          <p:cNvSpPr>
            <a:spLocks noChangeArrowheads="1"/>
          </p:cNvSpPr>
          <p:nvPr/>
        </p:nvSpPr>
        <p:spPr bwMode="auto">
          <a:xfrm>
            <a:off x="2027959" y="5064652"/>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25" name="AutoShape 101"/>
          <p:cNvSpPr>
            <a:spLocks noChangeArrowheads="1"/>
          </p:cNvSpPr>
          <p:nvPr/>
        </p:nvSpPr>
        <p:spPr bwMode="auto">
          <a:xfrm>
            <a:off x="1803270" y="5058350"/>
            <a:ext cx="55742"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126" name="Group 102"/>
          <p:cNvGrpSpPr>
            <a:grpSpLocks/>
          </p:cNvGrpSpPr>
          <p:nvPr/>
        </p:nvGrpSpPr>
        <p:grpSpPr bwMode="auto">
          <a:xfrm flipV="1">
            <a:off x="2370985" y="4916998"/>
            <a:ext cx="85756" cy="147654"/>
            <a:chOff x="3234423" y="8426904"/>
            <a:chExt cx="85" cy="144"/>
          </a:xfrm>
        </p:grpSpPr>
        <p:sp>
          <p:nvSpPr>
            <p:cNvPr id="215" name="Rectangle 103"/>
            <p:cNvSpPr>
              <a:spLocks noChangeArrowheads="1"/>
            </p:cNvSpPr>
            <p:nvPr/>
          </p:nvSpPr>
          <p:spPr bwMode="auto">
            <a:xfrm>
              <a:off x="3234423" y="8426904"/>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16" name="AutoShape 104"/>
            <p:cNvSpPr>
              <a:spLocks noChangeArrowheads="1"/>
            </p:cNvSpPr>
            <p:nvPr/>
          </p:nvSpPr>
          <p:spPr bwMode="auto">
            <a:xfrm>
              <a:off x="3234440" y="8426920"/>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27" name="Group 105"/>
          <p:cNvGrpSpPr>
            <a:grpSpLocks/>
          </p:cNvGrpSpPr>
          <p:nvPr/>
        </p:nvGrpSpPr>
        <p:grpSpPr bwMode="auto">
          <a:xfrm flipV="1">
            <a:off x="2542498" y="4767543"/>
            <a:ext cx="85756" cy="149455"/>
            <a:chOff x="3506566" y="8201025"/>
            <a:chExt cx="85" cy="144"/>
          </a:xfrm>
        </p:grpSpPr>
        <p:sp>
          <p:nvSpPr>
            <p:cNvPr id="213" name="Rectangle 106"/>
            <p:cNvSpPr>
              <a:spLocks noChangeArrowheads="1"/>
            </p:cNvSpPr>
            <p:nvPr/>
          </p:nvSpPr>
          <p:spPr bwMode="auto">
            <a:xfrm>
              <a:off x="3506566" y="8201025"/>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14" name="AutoShape 107"/>
            <p:cNvSpPr>
              <a:spLocks noChangeArrowheads="1"/>
            </p:cNvSpPr>
            <p:nvPr/>
          </p:nvSpPr>
          <p:spPr bwMode="auto">
            <a:xfrm>
              <a:off x="3506583" y="8201041"/>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28" name="Group 108"/>
          <p:cNvGrpSpPr>
            <a:grpSpLocks/>
          </p:cNvGrpSpPr>
          <p:nvPr/>
        </p:nvGrpSpPr>
        <p:grpSpPr bwMode="auto">
          <a:xfrm flipV="1">
            <a:off x="2714012" y="4619888"/>
            <a:ext cx="85756" cy="147654"/>
            <a:chOff x="3778709" y="7977868"/>
            <a:chExt cx="85" cy="144"/>
          </a:xfrm>
        </p:grpSpPr>
        <p:sp>
          <p:nvSpPr>
            <p:cNvPr id="211" name="Rectangle 109"/>
            <p:cNvSpPr>
              <a:spLocks noChangeArrowheads="1"/>
            </p:cNvSpPr>
            <p:nvPr/>
          </p:nvSpPr>
          <p:spPr bwMode="auto">
            <a:xfrm>
              <a:off x="3778709" y="797786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12" name="AutoShape 110"/>
            <p:cNvSpPr>
              <a:spLocks noChangeArrowheads="1"/>
            </p:cNvSpPr>
            <p:nvPr/>
          </p:nvSpPr>
          <p:spPr bwMode="auto">
            <a:xfrm>
              <a:off x="3778726" y="797788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29" name="AutoShape 120"/>
          <p:cNvSpPr>
            <a:spLocks noChangeArrowheads="1"/>
          </p:cNvSpPr>
          <p:nvPr/>
        </p:nvSpPr>
        <p:spPr bwMode="auto">
          <a:xfrm flipH="1">
            <a:off x="3111050" y="5373467"/>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0" name="AutoShape 121"/>
          <p:cNvSpPr>
            <a:spLocks noChangeArrowheads="1"/>
          </p:cNvSpPr>
          <p:nvPr/>
        </p:nvSpPr>
        <p:spPr bwMode="auto">
          <a:xfrm>
            <a:off x="812770" y="4986323"/>
            <a:ext cx="171513" cy="99038"/>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a:scene3d>
            <a:camera prst="orthographicFront">
              <a:rot lat="0" lon="0" rev="19199999"/>
            </a:camera>
            <a:lightRig rig="threePt" dir="t"/>
          </a:scene3d>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1" name="AutoShape 122"/>
          <p:cNvSpPr>
            <a:spLocks noChangeArrowheads="1"/>
          </p:cNvSpPr>
          <p:nvPr/>
        </p:nvSpPr>
        <p:spPr bwMode="auto">
          <a:xfrm>
            <a:off x="4028644" y="4878284"/>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2" name="AutoShape 125"/>
          <p:cNvSpPr>
            <a:spLocks noChangeArrowheads="1"/>
          </p:cNvSpPr>
          <p:nvPr/>
        </p:nvSpPr>
        <p:spPr bwMode="auto">
          <a:xfrm flipH="1">
            <a:off x="5520808" y="5418483"/>
            <a:ext cx="171513" cy="99036"/>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3" name="AutoShape 126"/>
          <p:cNvSpPr>
            <a:spLocks noChangeArrowheads="1"/>
          </p:cNvSpPr>
          <p:nvPr/>
        </p:nvSpPr>
        <p:spPr bwMode="auto">
          <a:xfrm>
            <a:off x="6558472" y="4878285"/>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4" name="AutoShape 127"/>
          <p:cNvSpPr>
            <a:spLocks noChangeArrowheads="1"/>
          </p:cNvSpPr>
          <p:nvPr/>
        </p:nvSpPr>
        <p:spPr bwMode="auto">
          <a:xfrm flipH="1">
            <a:off x="7896269" y="4959314"/>
            <a:ext cx="171513" cy="99036"/>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5" name="AutoShape 128"/>
          <p:cNvSpPr>
            <a:spLocks noChangeArrowheads="1"/>
          </p:cNvSpPr>
          <p:nvPr/>
        </p:nvSpPr>
        <p:spPr bwMode="auto">
          <a:xfrm>
            <a:off x="7896269" y="4761241"/>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6" name="AutoShape 129"/>
          <p:cNvSpPr>
            <a:spLocks noChangeArrowheads="1"/>
          </p:cNvSpPr>
          <p:nvPr/>
        </p:nvSpPr>
        <p:spPr bwMode="auto">
          <a:xfrm>
            <a:off x="1756096" y="5256424"/>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7" name="AutoShape 130"/>
          <p:cNvSpPr>
            <a:spLocks noChangeArrowheads="1"/>
          </p:cNvSpPr>
          <p:nvPr/>
        </p:nvSpPr>
        <p:spPr bwMode="auto">
          <a:xfrm flipH="1">
            <a:off x="1756096" y="5454497"/>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8" name="AutoShape 131"/>
          <p:cNvSpPr>
            <a:spLocks noChangeArrowheads="1"/>
          </p:cNvSpPr>
          <p:nvPr/>
        </p:nvSpPr>
        <p:spPr bwMode="auto">
          <a:xfrm flipH="1">
            <a:off x="4028644" y="5346456"/>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39" name="AutoShape 132"/>
          <p:cNvSpPr>
            <a:spLocks noChangeArrowheads="1"/>
          </p:cNvSpPr>
          <p:nvPr/>
        </p:nvSpPr>
        <p:spPr bwMode="auto">
          <a:xfrm rot="18995761" flipH="1">
            <a:off x="6644224" y="5139380"/>
            <a:ext cx="171513" cy="99036"/>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0" name="AutoShape 133"/>
          <p:cNvSpPr>
            <a:spLocks noChangeArrowheads="1"/>
          </p:cNvSpPr>
          <p:nvPr/>
        </p:nvSpPr>
        <p:spPr bwMode="auto">
          <a:xfrm rot="19090790">
            <a:off x="3128210" y="4932304"/>
            <a:ext cx="171513" cy="99036"/>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1" name="AutoShape 134"/>
          <p:cNvSpPr>
            <a:spLocks noChangeArrowheads="1"/>
          </p:cNvSpPr>
          <p:nvPr/>
        </p:nvSpPr>
        <p:spPr bwMode="auto">
          <a:xfrm flipH="1">
            <a:off x="9302688" y="5355460"/>
            <a:ext cx="171513" cy="99036"/>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2" name="AutoShape 135"/>
          <p:cNvSpPr>
            <a:spLocks noChangeArrowheads="1"/>
          </p:cNvSpPr>
          <p:nvPr/>
        </p:nvSpPr>
        <p:spPr bwMode="auto">
          <a:xfrm>
            <a:off x="9302688" y="4860278"/>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3" name="AutoShape 136"/>
          <p:cNvSpPr>
            <a:spLocks noChangeArrowheads="1"/>
          </p:cNvSpPr>
          <p:nvPr/>
        </p:nvSpPr>
        <p:spPr bwMode="auto">
          <a:xfrm rot="2421874" flipH="1">
            <a:off x="8873897" y="5256424"/>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4" name="AutoShape 137"/>
          <p:cNvSpPr>
            <a:spLocks noChangeArrowheads="1"/>
          </p:cNvSpPr>
          <p:nvPr/>
        </p:nvSpPr>
        <p:spPr bwMode="auto">
          <a:xfrm>
            <a:off x="8873897" y="4860278"/>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5" name="AutoShape 158"/>
          <p:cNvSpPr>
            <a:spLocks noChangeArrowheads="1"/>
          </p:cNvSpPr>
          <p:nvPr/>
        </p:nvSpPr>
        <p:spPr bwMode="auto">
          <a:xfrm>
            <a:off x="1001446" y="4594680"/>
            <a:ext cx="54027"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6" name="AutoShape 159"/>
          <p:cNvSpPr>
            <a:spLocks noChangeArrowheads="1"/>
          </p:cNvSpPr>
          <p:nvPr/>
        </p:nvSpPr>
        <p:spPr bwMode="auto">
          <a:xfrm>
            <a:off x="1111214" y="4780147"/>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7" name="AutoShape 160"/>
          <p:cNvSpPr>
            <a:spLocks noChangeArrowheads="1"/>
          </p:cNvSpPr>
          <p:nvPr/>
        </p:nvSpPr>
        <p:spPr bwMode="auto">
          <a:xfrm>
            <a:off x="2285229" y="5064652"/>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8" name="AutoShape 161"/>
          <p:cNvSpPr>
            <a:spLocks noChangeArrowheads="1"/>
          </p:cNvSpPr>
          <p:nvPr/>
        </p:nvSpPr>
        <p:spPr bwMode="auto">
          <a:xfrm>
            <a:off x="2486756" y="4898092"/>
            <a:ext cx="55742"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49" name="AutoShape 162"/>
          <p:cNvSpPr>
            <a:spLocks noChangeArrowheads="1"/>
          </p:cNvSpPr>
          <p:nvPr/>
        </p:nvSpPr>
        <p:spPr bwMode="auto">
          <a:xfrm>
            <a:off x="2658269" y="4767542"/>
            <a:ext cx="55742"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50" name="AutoShape 163"/>
          <p:cNvSpPr>
            <a:spLocks noChangeArrowheads="1"/>
          </p:cNvSpPr>
          <p:nvPr/>
        </p:nvSpPr>
        <p:spPr bwMode="auto">
          <a:xfrm>
            <a:off x="2829783" y="4600982"/>
            <a:ext cx="55742"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51" name="AutoShape 164"/>
          <p:cNvSpPr>
            <a:spLocks noChangeArrowheads="1"/>
          </p:cNvSpPr>
          <p:nvPr/>
        </p:nvSpPr>
        <p:spPr bwMode="auto">
          <a:xfrm>
            <a:off x="2268071" y="5064652"/>
            <a:ext cx="55742"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152" name="グループ化 151"/>
          <p:cNvGrpSpPr/>
          <p:nvPr/>
        </p:nvGrpSpPr>
        <p:grpSpPr>
          <a:xfrm>
            <a:off x="6832864" y="5188891"/>
            <a:ext cx="568567" cy="532996"/>
            <a:chOff x="10314152" y="8837840"/>
            <a:chExt cx="902154" cy="805542"/>
          </a:xfrm>
        </p:grpSpPr>
        <p:grpSp>
          <p:nvGrpSpPr>
            <p:cNvPr id="198" name="Group 111"/>
            <p:cNvGrpSpPr>
              <a:grpSpLocks/>
            </p:cNvGrpSpPr>
            <p:nvPr/>
          </p:nvGrpSpPr>
          <p:grpSpPr bwMode="auto">
            <a:xfrm>
              <a:off x="10994509" y="8939893"/>
              <a:ext cx="145597" cy="225879"/>
              <a:chOff x="10994509" y="8939893"/>
              <a:chExt cx="85" cy="144"/>
            </a:xfrm>
          </p:grpSpPr>
          <p:sp>
            <p:nvSpPr>
              <p:cNvPr id="209" name="Rectangle 112"/>
              <p:cNvSpPr>
                <a:spLocks noChangeArrowheads="1"/>
              </p:cNvSpPr>
              <p:nvPr/>
            </p:nvSpPr>
            <p:spPr bwMode="auto">
              <a:xfrm>
                <a:off x="10994509" y="8939893"/>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10" name="AutoShape 113"/>
              <p:cNvSpPr>
                <a:spLocks noChangeArrowheads="1"/>
              </p:cNvSpPr>
              <p:nvPr/>
            </p:nvSpPr>
            <p:spPr bwMode="auto">
              <a:xfrm>
                <a:off x="10994526" y="8939909"/>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99" name="Group 114"/>
            <p:cNvGrpSpPr>
              <a:grpSpLocks/>
            </p:cNvGrpSpPr>
            <p:nvPr/>
          </p:nvGrpSpPr>
          <p:grpSpPr bwMode="auto">
            <a:xfrm>
              <a:off x="10722366" y="9165772"/>
              <a:ext cx="145597" cy="223157"/>
              <a:chOff x="10722366" y="9165772"/>
              <a:chExt cx="85" cy="144"/>
            </a:xfrm>
          </p:grpSpPr>
          <p:sp>
            <p:nvSpPr>
              <p:cNvPr id="207" name="Rectangle 115"/>
              <p:cNvSpPr>
                <a:spLocks noChangeArrowheads="1"/>
              </p:cNvSpPr>
              <p:nvPr/>
            </p:nvSpPr>
            <p:spPr bwMode="auto">
              <a:xfrm>
                <a:off x="10722366" y="9165772"/>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08" name="AutoShape 116"/>
              <p:cNvSpPr>
                <a:spLocks noChangeArrowheads="1"/>
              </p:cNvSpPr>
              <p:nvPr/>
            </p:nvSpPr>
            <p:spPr bwMode="auto">
              <a:xfrm>
                <a:off x="10722383" y="9165788"/>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200" name="Group 117"/>
            <p:cNvGrpSpPr>
              <a:grpSpLocks/>
            </p:cNvGrpSpPr>
            <p:nvPr/>
          </p:nvGrpSpPr>
          <p:grpSpPr bwMode="auto">
            <a:xfrm>
              <a:off x="10437977" y="9388929"/>
              <a:ext cx="148318" cy="225878"/>
              <a:chOff x="10437977" y="9388929"/>
              <a:chExt cx="85" cy="144"/>
            </a:xfrm>
          </p:grpSpPr>
          <p:sp>
            <p:nvSpPr>
              <p:cNvPr id="205" name="Rectangle 118"/>
              <p:cNvSpPr>
                <a:spLocks noChangeArrowheads="1"/>
              </p:cNvSpPr>
              <p:nvPr/>
            </p:nvSpPr>
            <p:spPr bwMode="auto">
              <a:xfrm>
                <a:off x="10437977" y="9388929"/>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06" name="AutoShape 119"/>
              <p:cNvSpPr>
                <a:spLocks noChangeArrowheads="1"/>
              </p:cNvSpPr>
              <p:nvPr/>
            </p:nvSpPr>
            <p:spPr bwMode="auto">
              <a:xfrm>
                <a:off x="10437994" y="9388945"/>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201" name="AutoShape 165"/>
            <p:cNvSpPr>
              <a:spLocks noChangeArrowheads="1"/>
            </p:cNvSpPr>
            <p:nvPr/>
          </p:nvSpPr>
          <p:spPr bwMode="auto">
            <a:xfrm>
              <a:off x="10314152" y="9538607"/>
              <a:ext cx="85725" cy="10477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02" name="AutoShape 166"/>
            <p:cNvSpPr>
              <a:spLocks noChangeArrowheads="1"/>
            </p:cNvSpPr>
            <p:nvPr/>
          </p:nvSpPr>
          <p:spPr bwMode="auto">
            <a:xfrm>
              <a:off x="10586295" y="9286875"/>
              <a:ext cx="85725" cy="102054"/>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03" name="AutoShape 167"/>
            <p:cNvSpPr>
              <a:spLocks noChangeArrowheads="1"/>
            </p:cNvSpPr>
            <p:nvPr/>
          </p:nvSpPr>
          <p:spPr bwMode="auto">
            <a:xfrm>
              <a:off x="10858438" y="9089572"/>
              <a:ext cx="85725" cy="10477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04" name="AutoShape 168"/>
            <p:cNvSpPr>
              <a:spLocks noChangeArrowheads="1"/>
            </p:cNvSpPr>
            <p:nvPr/>
          </p:nvSpPr>
          <p:spPr bwMode="auto">
            <a:xfrm>
              <a:off x="11130581" y="8837840"/>
              <a:ext cx="85725" cy="102053"/>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53" name="AutoShape 169"/>
          <p:cNvSpPr>
            <a:spLocks noChangeArrowheads="1"/>
          </p:cNvSpPr>
          <p:nvPr/>
        </p:nvSpPr>
        <p:spPr bwMode="auto">
          <a:xfrm>
            <a:off x="8303614" y="5089863"/>
            <a:ext cx="55742"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54" name="AutoShape 170"/>
          <p:cNvSpPr>
            <a:spLocks noChangeArrowheads="1"/>
          </p:cNvSpPr>
          <p:nvPr/>
        </p:nvSpPr>
        <p:spPr bwMode="auto">
          <a:xfrm>
            <a:off x="8873897" y="5652570"/>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55" name="AutoShape 171"/>
          <p:cNvSpPr>
            <a:spLocks noChangeArrowheads="1"/>
          </p:cNvSpPr>
          <p:nvPr/>
        </p:nvSpPr>
        <p:spPr bwMode="auto">
          <a:xfrm>
            <a:off x="8702384" y="5486009"/>
            <a:ext cx="54027" cy="67525"/>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56" name="AutoShape 172"/>
          <p:cNvSpPr>
            <a:spLocks noChangeArrowheads="1"/>
          </p:cNvSpPr>
          <p:nvPr/>
        </p:nvSpPr>
        <p:spPr bwMode="auto">
          <a:xfrm>
            <a:off x="8536873" y="5275330"/>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159" name="Group 190"/>
          <p:cNvGrpSpPr>
            <a:grpSpLocks/>
          </p:cNvGrpSpPr>
          <p:nvPr/>
        </p:nvGrpSpPr>
        <p:grpSpPr bwMode="auto">
          <a:xfrm flipV="1">
            <a:off x="1386493" y="4990826"/>
            <a:ext cx="85757" cy="149455"/>
            <a:chOff x="1672314" y="8538483"/>
            <a:chExt cx="85" cy="144"/>
          </a:xfrm>
        </p:grpSpPr>
        <p:sp>
          <p:nvSpPr>
            <p:cNvPr id="196" name="Rectangle 191"/>
            <p:cNvSpPr>
              <a:spLocks noChangeArrowheads="1"/>
            </p:cNvSpPr>
            <p:nvPr/>
          </p:nvSpPr>
          <p:spPr bwMode="auto">
            <a:xfrm>
              <a:off x="1672314" y="8538483"/>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97" name="AutoShape 192"/>
            <p:cNvSpPr>
              <a:spLocks noChangeArrowheads="1"/>
            </p:cNvSpPr>
            <p:nvPr/>
          </p:nvSpPr>
          <p:spPr bwMode="auto">
            <a:xfrm>
              <a:off x="1672331" y="8538499"/>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60" name="AutoShape 193"/>
          <p:cNvSpPr>
            <a:spLocks noChangeArrowheads="1"/>
          </p:cNvSpPr>
          <p:nvPr/>
        </p:nvSpPr>
        <p:spPr bwMode="auto">
          <a:xfrm>
            <a:off x="1276725" y="4971918"/>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nvGrpSpPr>
          <p:cNvPr id="161" name="Group 194"/>
          <p:cNvGrpSpPr>
            <a:grpSpLocks/>
          </p:cNvGrpSpPr>
          <p:nvPr/>
        </p:nvGrpSpPr>
        <p:grpSpPr bwMode="auto">
          <a:xfrm flipV="1">
            <a:off x="1172959" y="4830567"/>
            <a:ext cx="85757" cy="147655"/>
            <a:chOff x="1333496" y="8296275"/>
            <a:chExt cx="85" cy="144"/>
          </a:xfrm>
        </p:grpSpPr>
        <p:sp>
          <p:nvSpPr>
            <p:cNvPr id="194" name="Rectangle 195"/>
            <p:cNvSpPr>
              <a:spLocks noChangeArrowheads="1"/>
            </p:cNvSpPr>
            <p:nvPr/>
          </p:nvSpPr>
          <p:spPr bwMode="auto">
            <a:xfrm>
              <a:off x="1333496" y="8296275"/>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95" name="AutoShape 196"/>
            <p:cNvSpPr>
              <a:spLocks noChangeArrowheads="1"/>
            </p:cNvSpPr>
            <p:nvPr/>
          </p:nvSpPr>
          <p:spPr bwMode="auto">
            <a:xfrm>
              <a:off x="1333513" y="8296291"/>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grpSp>
        <p:nvGrpSpPr>
          <p:cNvPr id="162" name="Group 197"/>
          <p:cNvGrpSpPr>
            <a:grpSpLocks/>
          </p:cNvGrpSpPr>
          <p:nvPr/>
        </p:nvGrpSpPr>
        <p:grpSpPr bwMode="auto">
          <a:xfrm flipV="1">
            <a:off x="1037463" y="4657702"/>
            <a:ext cx="85757" cy="147654"/>
            <a:chOff x="1118503" y="8035018"/>
            <a:chExt cx="85" cy="144"/>
          </a:xfrm>
        </p:grpSpPr>
        <p:sp>
          <p:nvSpPr>
            <p:cNvPr id="192" name="Rectangle 198"/>
            <p:cNvSpPr>
              <a:spLocks noChangeArrowheads="1"/>
            </p:cNvSpPr>
            <p:nvPr/>
          </p:nvSpPr>
          <p:spPr bwMode="auto">
            <a:xfrm>
              <a:off x="1118503" y="8035018"/>
              <a:ext cx="85" cy="144"/>
            </a:xfrm>
            <a:prstGeom prst="rect">
              <a:avLst/>
            </a:prstGeom>
            <a:solidFill>
              <a:srgbClr xmlns:mc="http://schemas.openxmlformats.org/markup-compatibility/2006" xmlns:a14="http://schemas.microsoft.com/office/drawing/2010/main" val="FF0000" mc:Ignorable="a14" a14:legacySpreadsheetColorIndex="10"/>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93" name="AutoShape 199"/>
            <p:cNvSpPr>
              <a:spLocks noChangeArrowheads="1"/>
            </p:cNvSpPr>
            <p:nvPr/>
          </p:nvSpPr>
          <p:spPr bwMode="auto">
            <a:xfrm>
              <a:off x="1118520" y="8035034"/>
              <a:ext cx="51" cy="112"/>
            </a:xfrm>
            <a:prstGeom prst="upArrow">
              <a:avLst>
                <a:gd name="adj1" fmla="val 49019"/>
                <a:gd name="adj2" fmla="val 100654"/>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grpSp>
      <p:sp>
        <p:nvSpPr>
          <p:cNvPr id="163" name="AutoShape 200"/>
          <p:cNvSpPr>
            <a:spLocks noChangeArrowheads="1"/>
          </p:cNvSpPr>
          <p:nvPr/>
        </p:nvSpPr>
        <p:spPr bwMode="auto">
          <a:xfrm>
            <a:off x="1521989" y="5058350"/>
            <a:ext cx="54027" cy="69326"/>
          </a:xfrm>
          <a:prstGeom prst="triangle">
            <a:avLst>
              <a:gd name="adj" fmla="val 50000"/>
            </a:avLst>
          </a:prstGeom>
          <a:solidFill>
            <a:srgbClr xmlns:mc="http://schemas.openxmlformats.org/markup-compatibility/2006" xmlns:a14="http://schemas.microsoft.com/office/drawing/2010/main" val="FF6600" mc:Ignorable="a14" a14:legacySpreadsheetColorIndex="53"/>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65" name="AutoShape 134"/>
          <p:cNvSpPr>
            <a:spLocks noChangeArrowheads="1"/>
          </p:cNvSpPr>
          <p:nvPr/>
        </p:nvSpPr>
        <p:spPr bwMode="auto">
          <a:xfrm flipH="1">
            <a:off x="442308" y="5380669"/>
            <a:ext cx="171513" cy="99036"/>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66" name="AutoShape 135"/>
          <p:cNvSpPr>
            <a:spLocks noChangeArrowheads="1"/>
          </p:cNvSpPr>
          <p:nvPr/>
        </p:nvSpPr>
        <p:spPr bwMode="auto">
          <a:xfrm>
            <a:off x="442308" y="4885487"/>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67" name="Line 173"/>
          <p:cNvSpPr>
            <a:spLocks noChangeShapeType="1"/>
          </p:cNvSpPr>
          <p:nvPr/>
        </p:nvSpPr>
        <p:spPr bwMode="auto">
          <a:xfrm flipH="1">
            <a:off x="915688" y="4796352"/>
            <a:ext cx="3430" cy="1441434"/>
          </a:xfrm>
          <a:prstGeom prst="line">
            <a:avLst/>
          </a:prstGeom>
          <a:noFill/>
          <a:ln w="9525">
            <a:solidFill>
              <a:srgbClr val="C0000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68" name="Line 173"/>
          <p:cNvSpPr>
            <a:spLocks noChangeShapeType="1"/>
          </p:cNvSpPr>
          <p:nvPr/>
        </p:nvSpPr>
        <p:spPr bwMode="auto">
          <a:xfrm>
            <a:off x="3093912" y="4824264"/>
            <a:ext cx="1715" cy="1424327"/>
          </a:xfrm>
          <a:prstGeom prst="line">
            <a:avLst/>
          </a:prstGeom>
          <a:noFill/>
          <a:ln w="9525">
            <a:solidFill>
              <a:srgbClr val="C0000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69" name="Line 176"/>
          <p:cNvSpPr>
            <a:spLocks noChangeShapeType="1"/>
          </p:cNvSpPr>
          <p:nvPr/>
        </p:nvSpPr>
        <p:spPr bwMode="auto">
          <a:xfrm flipV="1">
            <a:off x="925980" y="6156755"/>
            <a:ext cx="2099319" cy="1800"/>
          </a:xfrm>
          <a:prstGeom prst="line">
            <a:avLst/>
          </a:prstGeom>
          <a:noFill/>
          <a:ln w="9525">
            <a:solidFill>
              <a:srgbClr val="C00000"/>
            </a:solidFill>
            <a:round/>
            <a:headEnd type="triangle" w="sm" len="sm"/>
            <a:tailEnd type="triangle" w="sm" len="sm"/>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70" name="Line 173"/>
          <p:cNvSpPr>
            <a:spLocks noChangeShapeType="1"/>
          </p:cNvSpPr>
          <p:nvPr/>
        </p:nvSpPr>
        <p:spPr bwMode="auto">
          <a:xfrm>
            <a:off x="6789999" y="5697588"/>
            <a:ext cx="1715" cy="541999"/>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71" name="Line 176"/>
          <p:cNvSpPr>
            <a:spLocks noChangeShapeType="1"/>
          </p:cNvSpPr>
          <p:nvPr/>
        </p:nvSpPr>
        <p:spPr bwMode="auto">
          <a:xfrm flipV="1">
            <a:off x="6832895" y="6156756"/>
            <a:ext cx="2272545" cy="1"/>
          </a:xfrm>
          <a:prstGeom prst="line">
            <a:avLst/>
          </a:prstGeom>
          <a:noFill/>
          <a:ln w="9525">
            <a:solidFill>
              <a:srgbClr val="0070C0"/>
            </a:solidFill>
            <a:round/>
            <a:headEnd type="triangle" w="sm" len="sm"/>
            <a:tailEnd type="triangle" w="sm" len="sm"/>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172" name="Line 173"/>
          <p:cNvSpPr>
            <a:spLocks noChangeShapeType="1"/>
          </p:cNvSpPr>
          <p:nvPr/>
        </p:nvSpPr>
        <p:spPr bwMode="auto">
          <a:xfrm>
            <a:off x="9132848" y="5690386"/>
            <a:ext cx="1715" cy="541999"/>
          </a:xfrm>
          <a:prstGeom prst="line">
            <a:avLst/>
          </a:prstGeom>
          <a:noFill/>
          <a:ln w="9525">
            <a:solidFill>
              <a:srgbClr val="0070C0"/>
            </a:solidFill>
            <a:round/>
            <a:headEnd/>
            <a:tailEnd/>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pic>
        <p:nvPicPr>
          <p:cNvPr id="173" name="図 172"/>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4115" y="4473135"/>
            <a:ext cx="300148" cy="447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 name="図 173"/>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40410" y="4464130"/>
            <a:ext cx="300148" cy="453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5" name="図 174"/>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0075" y="4582974"/>
            <a:ext cx="300148" cy="453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8" name="図 177"/>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68745" y="5249222"/>
            <a:ext cx="300148" cy="447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9" name="図 17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22256" y="5330250"/>
            <a:ext cx="300148" cy="453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7" name="AutoShape 126"/>
          <p:cNvSpPr>
            <a:spLocks noChangeArrowheads="1"/>
          </p:cNvSpPr>
          <p:nvPr/>
        </p:nvSpPr>
        <p:spPr bwMode="auto">
          <a:xfrm>
            <a:off x="5556836" y="4871082"/>
            <a:ext cx="171513" cy="99037"/>
          </a:xfrm>
          <a:prstGeom prst="rightArrow">
            <a:avLst>
              <a:gd name="adj1" fmla="val 50000"/>
              <a:gd name="adj2" fmla="val 43750"/>
            </a:avLst>
          </a:prstGeom>
          <a:solidFill>
            <a:srgbClr xmlns:mc="http://schemas.openxmlformats.org/markup-compatibility/2006" xmlns:a14="http://schemas.microsoft.com/office/drawing/2010/main" val="FFFFFF" mc:Ignorable="a14" a14:legacySpreadsheetColorIndex="9"/>
          </a:solidFill>
          <a:ln w="9525">
            <a:solidFill>
              <a:srgbClr xmlns:mc="http://schemas.openxmlformats.org/markup-compatibility/2006" xmlns:a14="http://schemas.microsoft.com/office/drawing/2010/main" val="000000" mc:Ignorable="a14" a14:legacySpreadsheetColorIndex="64"/>
            </a:solidFill>
            <a:miter lim="800000"/>
            <a:headEnd/>
            <a:tailEnd/>
          </a:ln>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36" name="テキスト ボックス 231"/>
          <p:cNvSpPr txBox="1"/>
          <p:nvPr/>
        </p:nvSpPr>
        <p:spPr>
          <a:xfrm>
            <a:off x="1797171" y="570715"/>
            <a:ext cx="7002535" cy="573613"/>
          </a:xfrm>
          <a:prstGeom prst="rect">
            <a:avLst/>
          </a:prstGeom>
          <a:noFill/>
          <a:ln>
            <a:noFill/>
          </a:ln>
          <a:effectLst/>
        </p:spPr>
        <p:txBody>
          <a:bodyPr wrap="square" rtlCol="0"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defTabSz="914400">
              <a:defRPr/>
            </a:pPr>
            <a:r>
              <a:rPr kumimoji="1" lang="ja-JP" altLang="en-US" kern="0" dirty="0">
                <a:solidFill>
                  <a:srgbClr val="0000FF"/>
                </a:solidFill>
                <a:latin typeface="ＭＳ ゴシック" panose="020B0609070205080204" pitchFamily="49" charset="-128"/>
                <a:ea typeface="ＭＳ ゴシック" panose="020B0609070205080204" pitchFamily="49" charset="-128"/>
              </a:rPr>
              <a:t>同一施工現場で複数の会社</a:t>
            </a:r>
            <a:r>
              <a:rPr kumimoji="1" lang="en-US" altLang="ja-JP" kern="0" dirty="0">
                <a:solidFill>
                  <a:srgbClr val="0000FF"/>
                </a:solidFill>
                <a:latin typeface="ＭＳ ゴシック" panose="020B0609070205080204" pitchFamily="49" charset="-128"/>
                <a:ea typeface="ＭＳ ゴシック" panose="020B0609070205080204" pitchFamily="49" charset="-128"/>
              </a:rPr>
              <a:t>(</a:t>
            </a:r>
            <a:r>
              <a:rPr lang="ja-JP" altLang="en-US" kern="0" dirty="0">
                <a:solidFill>
                  <a:srgbClr val="0000FF"/>
                </a:solidFill>
                <a:latin typeface="ＭＳ ゴシック" panose="020B0609070205080204" pitchFamily="49" charset="-128"/>
                <a:ea typeface="ＭＳ ゴシック" panose="020B0609070205080204" pitchFamily="49" charset="-128"/>
              </a:rPr>
              <a:t>警備会社や建設会社</a:t>
            </a:r>
            <a:r>
              <a:rPr kumimoji="1" lang="ja-JP" altLang="en-US" kern="0" dirty="0">
                <a:solidFill>
                  <a:srgbClr val="0000FF"/>
                </a:solidFill>
                <a:latin typeface="ＭＳ ゴシック" panose="020B0609070205080204" pitchFamily="49" charset="-128"/>
                <a:ea typeface="ＭＳ ゴシック" panose="020B0609070205080204" pitchFamily="49" charset="-128"/>
              </a:rPr>
              <a:t>）が交通誘導を行っても、規制区域毎に分担し、指揮命令系統が</a:t>
            </a:r>
            <a:r>
              <a:rPr lang="ja-JP" altLang="en-US" kern="0" dirty="0">
                <a:solidFill>
                  <a:srgbClr val="0000FF"/>
                </a:solidFill>
                <a:latin typeface="ＭＳ ゴシック" panose="020B0609070205080204" pitchFamily="49" charset="-128"/>
                <a:ea typeface="ＭＳ ゴシック" panose="020B0609070205080204" pitchFamily="49" charset="-128"/>
              </a:rPr>
              <a:t>独立</a:t>
            </a:r>
            <a:r>
              <a:rPr kumimoji="1" lang="ja-JP" altLang="en-US" kern="0" dirty="0">
                <a:solidFill>
                  <a:srgbClr val="0000FF"/>
                </a:solidFill>
                <a:latin typeface="ＭＳ ゴシック" panose="020B0609070205080204" pitchFamily="49" charset="-128"/>
                <a:ea typeface="ＭＳ ゴシック" panose="020B0609070205080204" pitchFamily="49" charset="-128"/>
              </a:rPr>
              <a:t>されていればよい。</a:t>
            </a:r>
            <a:endParaRPr kumimoji="1" lang="en-US" altLang="ja-JP" kern="0" dirty="0">
              <a:solidFill>
                <a:srgbClr val="0000FF"/>
              </a:solidFill>
              <a:latin typeface="ＭＳ ゴシック" panose="020B0609070205080204" pitchFamily="49" charset="-128"/>
              <a:ea typeface="ＭＳ ゴシック" panose="020B0609070205080204" pitchFamily="49" charset="-128"/>
            </a:endParaRPr>
          </a:p>
        </p:txBody>
      </p:sp>
      <p:sp>
        <p:nvSpPr>
          <p:cNvPr id="239" name="テキスト ボックス 238">
            <a:extLst>
              <a:ext uri="{FF2B5EF4-FFF2-40B4-BE49-F238E27FC236}">
                <a16:creationId xmlns:a16="http://schemas.microsoft.com/office/drawing/2014/main" id="{17371516-3179-43A4-BE71-5F63F069883D}"/>
              </a:ext>
            </a:extLst>
          </p:cNvPr>
          <p:cNvSpPr txBox="1"/>
          <p:nvPr/>
        </p:nvSpPr>
        <p:spPr>
          <a:xfrm>
            <a:off x="410668" y="685651"/>
            <a:ext cx="1190634" cy="276999"/>
          </a:xfrm>
          <a:prstGeom prst="rect">
            <a:avLst/>
          </a:prstGeom>
          <a:solidFill>
            <a:schemeClr val="accent1">
              <a:lumMod val="20000"/>
              <a:lumOff val="80000"/>
            </a:schemeClr>
          </a:solidFill>
        </p:spPr>
        <p:txBody>
          <a:bodyPr wrap="square" rtlCol="0">
            <a:spAutoFit/>
          </a:bodyPr>
          <a:lstStyle/>
          <a:p>
            <a:pPr algn="ctr"/>
            <a:r>
              <a:rPr kumimoji="1" lang="ja-JP" altLang="en-US" sz="1200" b="1" dirty="0">
                <a:solidFill>
                  <a:srgbClr val="0000FF"/>
                </a:solidFill>
                <a:latin typeface="ＭＳ ゴシック" panose="020B0609070205080204" pitchFamily="49" charset="-128"/>
                <a:ea typeface="ＭＳ ゴシック" panose="020B0609070205080204" pitchFamily="49" charset="-128"/>
              </a:rPr>
              <a:t>良い例</a:t>
            </a:r>
          </a:p>
        </p:txBody>
      </p:sp>
      <p:sp>
        <p:nvSpPr>
          <p:cNvPr id="240" name="正方形/長方形 239"/>
          <p:cNvSpPr/>
          <p:nvPr/>
        </p:nvSpPr>
        <p:spPr>
          <a:xfrm>
            <a:off x="414447" y="3766366"/>
            <a:ext cx="1183076" cy="250049"/>
          </a:xfrm>
          <a:prstGeom prst="rect">
            <a:avLst/>
          </a:prstGeom>
          <a:solidFill>
            <a:srgbClr val="FFD5D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solidFill>
                  <a:srgbClr val="FF0000"/>
                </a:solidFill>
                <a:latin typeface="ＭＳ ゴシック" panose="020B0609070205080204" pitchFamily="49" charset="-128"/>
                <a:ea typeface="ＭＳ ゴシック" panose="020B0609070205080204" pitchFamily="49" charset="-128"/>
              </a:rPr>
              <a:t>悪い例</a:t>
            </a:r>
          </a:p>
        </p:txBody>
      </p:sp>
      <p:sp>
        <p:nvSpPr>
          <p:cNvPr id="242" name="角丸四角形 241"/>
          <p:cNvSpPr/>
          <p:nvPr/>
        </p:nvSpPr>
        <p:spPr>
          <a:xfrm>
            <a:off x="964718" y="3159664"/>
            <a:ext cx="2232000" cy="264879"/>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050" dirty="0">
                <a:solidFill>
                  <a:srgbClr val="C00000"/>
                </a:solidFill>
                <a:latin typeface="ＭＳ ゴシック" panose="020B0609070205080204" pitchFamily="49" charset="-128"/>
                <a:ea typeface="ＭＳ ゴシック" panose="020B0609070205080204" pitchFamily="49" charset="-128"/>
              </a:rPr>
              <a:t>規制区域① （Ａ社の施工区域）</a:t>
            </a:r>
            <a:endParaRPr lang="en-US" altLang="ja-JP" sz="1050" dirty="0">
              <a:solidFill>
                <a:srgbClr val="C00000"/>
              </a:solidFill>
              <a:latin typeface="ＭＳ ゴシック" panose="020B0609070205080204" pitchFamily="49" charset="-128"/>
              <a:ea typeface="ＭＳ ゴシック" panose="020B0609070205080204" pitchFamily="49" charset="-128"/>
            </a:endParaRPr>
          </a:p>
        </p:txBody>
      </p:sp>
      <p:sp>
        <p:nvSpPr>
          <p:cNvPr id="2" name="テキスト ボックス 1"/>
          <p:cNvSpPr txBox="1"/>
          <p:nvPr/>
        </p:nvSpPr>
        <p:spPr>
          <a:xfrm>
            <a:off x="1773573" y="1952393"/>
            <a:ext cx="247213" cy="138499"/>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C00000"/>
                </a:solidFill>
                <a:latin typeface="ＭＳ ゴシック" panose="020B0609070205080204" pitchFamily="49" charset="-128"/>
                <a:ea typeface="ＭＳ ゴシック" panose="020B0609070205080204" pitchFamily="49" charset="-128"/>
              </a:rPr>
              <a:t>Ａ社</a:t>
            </a:r>
            <a:endParaRPr lang="en-US" altLang="ja-JP" sz="900" dirty="0">
              <a:solidFill>
                <a:srgbClr val="C00000"/>
              </a:solidFill>
              <a:latin typeface="ＭＳ ゴシック" panose="020B0609070205080204" pitchFamily="49" charset="-128"/>
              <a:ea typeface="ＭＳ ゴシック" panose="020B0609070205080204" pitchFamily="49" charset="-128"/>
            </a:endParaRPr>
          </a:p>
        </p:txBody>
      </p:sp>
      <p:sp>
        <p:nvSpPr>
          <p:cNvPr id="244" name="テキスト ボックス 243"/>
          <p:cNvSpPr txBox="1"/>
          <p:nvPr/>
        </p:nvSpPr>
        <p:spPr>
          <a:xfrm>
            <a:off x="651507" y="1790220"/>
            <a:ext cx="241725" cy="138499"/>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C00000"/>
                </a:solidFill>
                <a:latin typeface="ＭＳ ゴシック" panose="020B0609070205080204" pitchFamily="49" charset="-128"/>
                <a:ea typeface="ＭＳ ゴシック" panose="020B0609070205080204" pitchFamily="49" charset="-128"/>
              </a:rPr>
              <a:t>Ａ社</a:t>
            </a:r>
            <a:endParaRPr lang="en-US" altLang="ja-JP" sz="900" dirty="0">
              <a:solidFill>
                <a:srgbClr val="C00000"/>
              </a:solidFill>
              <a:latin typeface="ＭＳ ゴシック" panose="020B0609070205080204" pitchFamily="49" charset="-128"/>
              <a:ea typeface="ＭＳ ゴシック" panose="020B0609070205080204" pitchFamily="49" charset="-128"/>
            </a:endParaRPr>
          </a:p>
        </p:txBody>
      </p:sp>
      <p:sp>
        <p:nvSpPr>
          <p:cNvPr id="245" name="テキスト ボックス 244"/>
          <p:cNvSpPr txBox="1"/>
          <p:nvPr/>
        </p:nvSpPr>
        <p:spPr>
          <a:xfrm>
            <a:off x="3125911" y="1805735"/>
            <a:ext cx="229414" cy="138499"/>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C00000"/>
                </a:solidFill>
                <a:latin typeface="ＭＳ ゴシック" panose="020B0609070205080204" pitchFamily="49" charset="-128"/>
                <a:ea typeface="ＭＳ ゴシック" panose="020B0609070205080204" pitchFamily="49" charset="-128"/>
              </a:rPr>
              <a:t>Ａ社</a:t>
            </a:r>
            <a:endParaRPr lang="en-US" altLang="ja-JP" sz="900" dirty="0">
              <a:solidFill>
                <a:srgbClr val="C00000"/>
              </a:solidFill>
              <a:latin typeface="ＭＳ ゴシック" panose="020B0609070205080204" pitchFamily="49" charset="-128"/>
              <a:ea typeface="ＭＳ ゴシック" panose="020B0609070205080204" pitchFamily="49" charset="-128"/>
            </a:endParaRPr>
          </a:p>
        </p:txBody>
      </p:sp>
      <p:sp>
        <p:nvSpPr>
          <p:cNvPr id="246" name="テキスト ボックス 245"/>
          <p:cNvSpPr txBox="1"/>
          <p:nvPr/>
        </p:nvSpPr>
        <p:spPr>
          <a:xfrm>
            <a:off x="1632602" y="4792070"/>
            <a:ext cx="511118" cy="138499"/>
          </a:xfrm>
          <a:prstGeom prst="rect">
            <a:avLst/>
          </a:prstGeom>
          <a:solidFill>
            <a:schemeClr val="bg1"/>
          </a:solidFill>
        </p:spPr>
        <p:txBody>
          <a:bodyPr wrap="square" lIns="0" tIns="0" rIns="0" bIns="0" rtlCol="0" anchor="ctr" anchorCtr="1">
            <a:spAutoFit/>
          </a:bodyPr>
          <a:lstStyle/>
          <a:p>
            <a:pPr algn="ctr">
              <a:defRPr/>
            </a:pPr>
            <a:r>
              <a:rPr lang="ja-JP" altLang="en-US" sz="900" dirty="0">
                <a:latin typeface="ＭＳ ゴシック" panose="020B0609070205080204" pitchFamily="49" charset="-128"/>
                <a:ea typeface="ＭＳ ゴシック" panose="020B0609070205080204" pitchFamily="49" charset="-128"/>
              </a:rPr>
              <a:t>警備会社</a:t>
            </a:r>
            <a:endParaRPr lang="en-US" altLang="ja-JP" sz="900" dirty="0">
              <a:latin typeface="ＭＳ ゴシック" panose="020B0609070205080204" pitchFamily="49" charset="-128"/>
              <a:ea typeface="ＭＳ ゴシック" panose="020B0609070205080204" pitchFamily="49" charset="-128"/>
            </a:endParaRPr>
          </a:p>
        </p:txBody>
      </p:sp>
      <p:sp>
        <p:nvSpPr>
          <p:cNvPr id="247" name="テキスト ボックス 246"/>
          <p:cNvSpPr txBox="1"/>
          <p:nvPr/>
        </p:nvSpPr>
        <p:spPr>
          <a:xfrm>
            <a:off x="711577" y="4624806"/>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C00000"/>
                </a:solidFill>
                <a:latin typeface="ＭＳ ゴシック" panose="020B0609070205080204" pitchFamily="49" charset="-128"/>
                <a:ea typeface="ＭＳ ゴシック" panose="020B0609070205080204" pitchFamily="49" charset="-128"/>
              </a:rPr>
              <a:t>Ａ社</a:t>
            </a:r>
            <a:endParaRPr lang="en-US" altLang="ja-JP" sz="900" dirty="0">
              <a:solidFill>
                <a:srgbClr val="C00000"/>
              </a:solidFill>
              <a:latin typeface="ＭＳ ゴシック" panose="020B0609070205080204" pitchFamily="49" charset="-128"/>
              <a:ea typeface="ＭＳ ゴシック" panose="020B0609070205080204" pitchFamily="49" charset="-128"/>
            </a:endParaRPr>
          </a:p>
        </p:txBody>
      </p:sp>
      <p:sp>
        <p:nvSpPr>
          <p:cNvPr id="248" name="テキスト ボックス 247"/>
          <p:cNvSpPr txBox="1"/>
          <p:nvPr/>
        </p:nvSpPr>
        <p:spPr>
          <a:xfrm>
            <a:off x="3028590" y="4622741"/>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C00000"/>
                </a:solidFill>
                <a:latin typeface="ＭＳ ゴシック" panose="020B0609070205080204" pitchFamily="49" charset="-128"/>
                <a:ea typeface="ＭＳ ゴシック" panose="020B0609070205080204" pitchFamily="49" charset="-128"/>
              </a:rPr>
              <a:t>Ａ社</a:t>
            </a:r>
            <a:endParaRPr lang="en-US" altLang="ja-JP" sz="900" dirty="0">
              <a:solidFill>
                <a:srgbClr val="C00000"/>
              </a:solidFill>
              <a:latin typeface="ＭＳ ゴシック" panose="020B0609070205080204" pitchFamily="49" charset="-128"/>
              <a:ea typeface="ＭＳ ゴシック" panose="020B0609070205080204" pitchFamily="49" charset="-128"/>
            </a:endParaRPr>
          </a:p>
        </p:txBody>
      </p:sp>
      <p:sp>
        <p:nvSpPr>
          <p:cNvPr id="249" name="テキスト ボックス 248"/>
          <p:cNvSpPr txBox="1"/>
          <p:nvPr/>
        </p:nvSpPr>
        <p:spPr>
          <a:xfrm>
            <a:off x="6525401" y="2447350"/>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0070C0"/>
                </a:solidFill>
                <a:latin typeface="ＭＳ ゴシック" panose="020B0609070205080204" pitchFamily="49" charset="-128"/>
                <a:ea typeface="ＭＳ ゴシック" panose="020B0609070205080204" pitchFamily="49" charset="-128"/>
              </a:rPr>
              <a:t>Ｂ社</a:t>
            </a:r>
            <a:endParaRPr lang="en-US" altLang="ja-JP" sz="900" dirty="0">
              <a:solidFill>
                <a:srgbClr val="0070C0"/>
              </a:solidFill>
              <a:latin typeface="ＭＳ ゴシック" panose="020B0609070205080204" pitchFamily="49" charset="-128"/>
              <a:ea typeface="ＭＳ ゴシック" panose="020B0609070205080204" pitchFamily="49" charset="-128"/>
            </a:endParaRPr>
          </a:p>
        </p:txBody>
      </p:sp>
      <p:sp>
        <p:nvSpPr>
          <p:cNvPr id="250" name="テキスト ボックス 249"/>
          <p:cNvSpPr txBox="1"/>
          <p:nvPr/>
        </p:nvSpPr>
        <p:spPr>
          <a:xfrm>
            <a:off x="7821965" y="2087806"/>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0070C0"/>
                </a:solidFill>
                <a:latin typeface="ＭＳ ゴシック" panose="020B0609070205080204" pitchFamily="49" charset="-128"/>
                <a:ea typeface="ＭＳ ゴシック" panose="020B0609070205080204" pitchFamily="49" charset="-128"/>
              </a:rPr>
              <a:t>Ｂ社</a:t>
            </a:r>
            <a:endParaRPr lang="en-US" altLang="ja-JP" sz="900" dirty="0">
              <a:solidFill>
                <a:srgbClr val="0070C0"/>
              </a:solidFill>
              <a:latin typeface="ＭＳ ゴシック" panose="020B0609070205080204" pitchFamily="49" charset="-128"/>
              <a:ea typeface="ＭＳ ゴシック" panose="020B0609070205080204" pitchFamily="49" charset="-128"/>
            </a:endParaRPr>
          </a:p>
        </p:txBody>
      </p:sp>
      <p:sp>
        <p:nvSpPr>
          <p:cNvPr id="251" name="テキスト ボックス 250"/>
          <p:cNvSpPr txBox="1"/>
          <p:nvPr/>
        </p:nvSpPr>
        <p:spPr>
          <a:xfrm>
            <a:off x="9096642" y="2532919"/>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0070C0"/>
                </a:solidFill>
                <a:latin typeface="ＭＳ ゴシック" panose="020B0609070205080204" pitchFamily="49" charset="-128"/>
                <a:ea typeface="ＭＳ ゴシック" panose="020B0609070205080204" pitchFamily="49" charset="-128"/>
              </a:rPr>
              <a:t>Ｂ社</a:t>
            </a:r>
            <a:endParaRPr lang="en-US" altLang="ja-JP" sz="900" dirty="0">
              <a:solidFill>
                <a:srgbClr val="0070C0"/>
              </a:solidFill>
              <a:latin typeface="ＭＳ ゴシック" panose="020B0609070205080204" pitchFamily="49" charset="-128"/>
              <a:ea typeface="ＭＳ ゴシック" panose="020B0609070205080204" pitchFamily="49" charset="-128"/>
            </a:endParaRPr>
          </a:p>
        </p:txBody>
      </p:sp>
      <p:grpSp>
        <p:nvGrpSpPr>
          <p:cNvPr id="184" name="グループ化 183"/>
          <p:cNvGrpSpPr/>
          <p:nvPr/>
        </p:nvGrpSpPr>
        <p:grpSpPr>
          <a:xfrm>
            <a:off x="915769" y="4327398"/>
            <a:ext cx="2028905" cy="1716277"/>
            <a:chOff x="421819" y="7034896"/>
            <a:chExt cx="1249134" cy="612321"/>
          </a:xfrm>
        </p:grpSpPr>
        <p:cxnSp>
          <p:nvCxnSpPr>
            <p:cNvPr id="190" name="直線コネクタ 189"/>
            <p:cNvCxnSpPr/>
            <p:nvPr/>
          </p:nvCxnSpPr>
          <p:spPr>
            <a:xfrm flipH="1">
              <a:off x="446310" y="7034896"/>
              <a:ext cx="1197429" cy="598714"/>
            </a:xfrm>
            <a:prstGeom prst="line">
              <a:avLst/>
            </a:prstGeom>
            <a:noFill/>
            <a:ln w="38100" cap="flat" cmpd="sng" algn="ctr">
              <a:solidFill>
                <a:srgbClr val="FF0000"/>
              </a:solidFill>
              <a:prstDash val="solid"/>
            </a:ln>
            <a:effectLst/>
          </p:spPr>
        </p:cxnSp>
        <p:cxnSp>
          <p:nvCxnSpPr>
            <p:cNvPr id="191" name="直線コネクタ 190"/>
            <p:cNvCxnSpPr/>
            <p:nvPr/>
          </p:nvCxnSpPr>
          <p:spPr>
            <a:xfrm>
              <a:off x="421819" y="7051225"/>
              <a:ext cx="1249134" cy="595992"/>
            </a:xfrm>
            <a:prstGeom prst="line">
              <a:avLst/>
            </a:prstGeom>
            <a:noFill/>
            <a:ln w="38100" cap="flat" cmpd="sng" algn="ctr">
              <a:solidFill>
                <a:srgbClr val="FF0000"/>
              </a:solidFill>
              <a:prstDash val="solid"/>
            </a:ln>
            <a:effectLst/>
          </p:spPr>
        </p:cxnSp>
      </p:grpSp>
      <p:sp>
        <p:nvSpPr>
          <p:cNvPr id="252" name="テキスト ボックス 251"/>
          <p:cNvSpPr txBox="1"/>
          <p:nvPr/>
        </p:nvSpPr>
        <p:spPr>
          <a:xfrm>
            <a:off x="6659405" y="5395143"/>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0070C0"/>
                </a:solidFill>
                <a:latin typeface="ＭＳ ゴシック" panose="020B0609070205080204" pitchFamily="49" charset="-128"/>
                <a:ea typeface="ＭＳ ゴシック" panose="020B0609070205080204" pitchFamily="49" charset="-128"/>
              </a:rPr>
              <a:t>Ｂ社</a:t>
            </a:r>
            <a:endParaRPr lang="en-US" altLang="ja-JP" sz="900" dirty="0">
              <a:solidFill>
                <a:srgbClr val="0070C0"/>
              </a:solidFill>
              <a:latin typeface="ＭＳ ゴシック" panose="020B0609070205080204" pitchFamily="49" charset="-128"/>
              <a:ea typeface="ＭＳ ゴシック" panose="020B0609070205080204" pitchFamily="49" charset="-128"/>
            </a:endParaRPr>
          </a:p>
        </p:txBody>
      </p:sp>
      <p:sp>
        <p:nvSpPr>
          <p:cNvPr id="254" name="テキスト ボックス 253"/>
          <p:cNvSpPr txBox="1"/>
          <p:nvPr/>
        </p:nvSpPr>
        <p:spPr>
          <a:xfrm>
            <a:off x="9117452" y="5443026"/>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0070C0"/>
                </a:solidFill>
                <a:latin typeface="ＭＳ ゴシック" panose="020B0609070205080204" pitchFamily="49" charset="-128"/>
                <a:ea typeface="ＭＳ ゴシック" panose="020B0609070205080204" pitchFamily="49" charset="-128"/>
              </a:rPr>
              <a:t>Ｂ社</a:t>
            </a:r>
            <a:endParaRPr lang="en-US" altLang="ja-JP" sz="900" dirty="0">
              <a:solidFill>
                <a:srgbClr val="0070C0"/>
              </a:solidFill>
              <a:latin typeface="ＭＳ ゴシック" panose="020B0609070205080204" pitchFamily="49" charset="-128"/>
              <a:ea typeface="ＭＳ ゴシック" panose="020B0609070205080204" pitchFamily="49" charset="-128"/>
            </a:endParaRPr>
          </a:p>
        </p:txBody>
      </p:sp>
      <p:sp>
        <p:nvSpPr>
          <p:cNvPr id="256" name="テキスト ボックス 231"/>
          <p:cNvSpPr txBox="1"/>
          <p:nvPr/>
        </p:nvSpPr>
        <p:spPr>
          <a:xfrm>
            <a:off x="863860" y="6407020"/>
            <a:ext cx="3430594" cy="441020"/>
          </a:xfrm>
          <a:prstGeom prst="rect">
            <a:avLst/>
          </a:prstGeom>
          <a:noFill/>
          <a:ln>
            <a:noFill/>
          </a:ln>
          <a:effectLst/>
        </p:spPr>
        <p:txBody>
          <a:bodyPr wrap="square" rtlCol="0"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defTabSz="914400">
              <a:defRPr/>
            </a:pPr>
            <a:r>
              <a:rPr kumimoji="1" lang="ja-JP" altLang="en-US" kern="0" dirty="0">
                <a:solidFill>
                  <a:srgbClr val="FF0000"/>
                </a:solidFill>
                <a:latin typeface="ＭＳ ゴシック" panose="020B0609070205080204" pitchFamily="49" charset="-128"/>
                <a:ea typeface="ＭＳ ゴシック" panose="020B0609070205080204" pitchFamily="49" charset="-128"/>
              </a:rPr>
              <a:t>同一規制区域に警備会社と建設会社が混在し、</a:t>
            </a:r>
            <a:endParaRPr kumimoji="1" lang="en-US" altLang="ja-JP" kern="0" dirty="0">
              <a:solidFill>
                <a:srgbClr val="FF0000"/>
              </a:solidFill>
              <a:latin typeface="ＭＳ ゴシック" panose="020B0609070205080204" pitchFamily="49" charset="-128"/>
              <a:ea typeface="ＭＳ ゴシック" panose="020B0609070205080204" pitchFamily="49" charset="-128"/>
            </a:endParaRPr>
          </a:p>
          <a:p>
            <a:pPr defTabSz="914400">
              <a:defRPr/>
            </a:pPr>
            <a:r>
              <a:rPr kumimoji="1" lang="ja-JP" altLang="en-US" kern="0" dirty="0">
                <a:solidFill>
                  <a:srgbClr val="FF0000"/>
                </a:solidFill>
                <a:latin typeface="ＭＳ ゴシック" panose="020B0609070205080204" pitchFamily="49" charset="-128"/>
                <a:ea typeface="ＭＳ ゴシック" panose="020B0609070205080204" pitchFamily="49" charset="-128"/>
              </a:rPr>
              <a:t>指揮命令系統が独立していない。</a:t>
            </a:r>
            <a:endParaRPr kumimoji="1" lang="en-US" altLang="ja-JP" kern="0" dirty="0">
              <a:solidFill>
                <a:srgbClr val="FF0000"/>
              </a:solidFill>
              <a:latin typeface="ＭＳ ゴシック" panose="020B0609070205080204" pitchFamily="49" charset="-128"/>
              <a:ea typeface="ＭＳ ゴシック" panose="020B0609070205080204" pitchFamily="49" charset="-128"/>
            </a:endParaRPr>
          </a:p>
        </p:txBody>
      </p:sp>
      <p:sp>
        <p:nvSpPr>
          <p:cNvPr id="258" name="角丸四角形 257"/>
          <p:cNvSpPr/>
          <p:nvPr/>
        </p:nvSpPr>
        <p:spPr>
          <a:xfrm>
            <a:off x="4328122" y="3871750"/>
            <a:ext cx="1065261" cy="232957"/>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chemeClr val="tx1"/>
                </a:solidFill>
                <a:latin typeface="ＭＳ ゴシック" panose="020B0609070205080204" pitchFamily="49" charset="-128"/>
                <a:ea typeface="ＭＳ ゴシック" panose="020B0609070205080204" pitchFamily="49" charset="-128"/>
              </a:rPr>
              <a:t>施工現場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grpSp>
        <p:nvGrpSpPr>
          <p:cNvPr id="259" name="グループ化 258"/>
          <p:cNvGrpSpPr/>
          <p:nvPr/>
        </p:nvGrpSpPr>
        <p:grpSpPr>
          <a:xfrm>
            <a:off x="7000751" y="4345364"/>
            <a:ext cx="2028905" cy="1716277"/>
            <a:chOff x="421819" y="7034896"/>
            <a:chExt cx="1249134" cy="612321"/>
          </a:xfrm>
        </p:grpSpPr>
        <p:cxnSp>
          <p:nvCxnSpPr>
            <p:cNvPr id="260" name="直線コネクタ 259"/>
            <p:cNvCxnSpPr/>
            <p:nvPr/>
          </p:nvCxnSpPr>
          <p:spPr>
            <a:xfrm flipH="1">
              <a:off x="446310" y="7034896"/>
              <a:ext cx="1197429" cy="598714"/>
            </a:xfrm>
            <a:prstGeom prst="line">
              <a:avLst/>
            </a:prstGeom>
            <a:noFill/>
            <a:ln w="38100" cap="flat" cmpd="sng" algn="ctr">
              <a:solidFill>
                <a:srgbClr val="FF0000"/>
              </a:solidFill>
              <a:prstDash val="solid"/>
            </a:ln>
            <a:effectLst/>
          </p:spPr>
        </p:cxnSp>
        <p:cxnSp>
          <p:nvCxnSpPr>
            <p:cNvPr id="261" name="直線コネクタ 260"/>
            <p:cNvCxnSpPr/>
            <p:nvPr/>
          </p:nvCxnSpPr>
          <p:spPr>
            <a:xfrm>
              <a:off x="421819" y="7051225"/>
              <a:ext cx="1249134" cy="595992"/>
            </a:xfrm>
            <a:prstGeom prst="line">
              <a:avLst/>
            </a:prstGeom>
            <a:noFill/>
            <a:ln w="38100" cap="flat" cmpd="sng" algn="ctr">
              <a:solidFill>
                <a:srgbClr val="FF0000"/>
              </a:solidFill>
              <a:prstDash val="solid"/>
            </a:ln>
            <a:effectLst/>
          </p:spPr>
        </p:cxnSp>
      </p:grpSp>
      <p:sp>
        <p:nvSpPr>
          <p:cNvPr id="262" name="角丸四角形 261"/>
          <p:cNvSpPr/>
          <p:nvPr/>
        </p:nvSpPr>
        <p:spPr>
          <a:xfrm>
            <a:off x="6862881" y="3161759"/>
            <a:ext cx="2268000" cy="264879"/>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0070C0"/>
                </a:solidFill>
                <a:latin typeface="ＭＳ ゴシック" panose="020B0609070205080204" pitchFamily="49" charset="-128"/>
                <a:ea typeface="ＭＳ ゴシック" panose="020B0609070205080204" pitchFamily="49" charset="-128"/>
              </a:rPr>
              <a:t>規制区域② （Ｂ社の施工区域）</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sp>
        <p:nvSpPr>
          <p:cNvPr id="263" name="角丸四角形 262"/>
          <p:cNvSpPr/>
          <p:nvPr/>
        </p:nvSpPr>
        <p:spPr>
          <a:xfrm>
            <a:off x="906662" y="6130964"/>
            <a:ext cx="2196000" cy="264879"/>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050" dirty="0">
                <a:solidFill>
                  <a:srgbClr val="C00000"/>
                </a:solidFill>
                <a:latin typeface="ＭＳ ゴシック" panose="020B0609070205080204" pitchFamily="49" charset="-128"/>
                <a:ea typeface="ＭＳ ゴシック" panose="020B0609070205080204" pitchFamily="49" charset="-128"/>
              </a:rPr>
              <a:t>規制区域① （Ａ社の施工区域）</a:t>
            </a:r>
            <a:endParaRPr lang="en-US" altLang="ja-JP" sz="1050" dirty="0">
              <a:solidFill>
                <a:srgbClr val="C00000"/>
              </a:solidFill>
              <a:latin typeface="ＭＳ ゴシック" panose="020B0609070205080204" pitchFamily="49" charset="-128"/>
              <a:ea typeface="ＭＳ ゴシック" panose="020B0609070205080204" pitchFamily="49" charset="-128"/>
            </a:endParaRPr>
          </a:p>
        </p:txBody>
      </p:sp>
      <p:sp>
        <p:nvSpPr>
          <p:cNvPr id="264" name="角丸四角形 263"/>
          <p:cNvSpPr/>
          <p:nvPr/>
        </p:nvSpPr>
        <p:spPr>
          <a:xfrm>
            <a:off x="6833854" y="6133059"/>
            <a:ext cx="2376000" cy="264879"/>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rgbClr val="0070C0"/>
                </a:solidFill>
                <a:latin typeface="ＭＳ ゴシック" panose="020B0609070205080204" pitchFamily="49" charset="-128"/>
                <a:ea typeface="ＭＳ ゴシック" panose="020B0609070205080204" pitchFamily="49" charset="-128"/>
              </a:rPr>
              <a:t>規制区域② （Ｂ社の施工区域）</a:t>
            </a:r>
            <a:endParaRPr lang="en-US" altLang="ja-JP" sz="1100" dirty="0">
              <a:solidFill>
                <a:srgbClr val="0070C0"/>
              </a:solidFill>
              <a:latin typeface="ＭＳ ゴシック" panose="020B0609070205080204" pitchFamily="49" charset="-128"/>
              <a:ea typeface="ＭＳ ゴシック" panose="020B0609070205080204" pitchFamily="49" charset="-128"/>
            </a:endParaRPr>
          </a:p>
        </p:txBody>
      </p:sp>
      <p:sp>
        <p:nvSpPr>
          <p:cNvPr id="265" name="テキスト ボックス 231"/>
          <p:cNvSpPr txBox="1"/>
          <p:nvPr/>
        </p:nvSpPr>
        <p:spPr>
          <a:xfrm>
            <a:off x="5138658" y="6407020"/>
            <a:ext cx="4383789" cy="441020"/>
          </a:xfrm>
          <a:prstGeom prst="rect">
            <a:avLst/>
          </a:prstGeom>
          <a:noFill/>
          <a:ln>
            <a:noFill/>
          </a:ln>
          <a:effectLst/>
        </p:spPr>
        <p:txBody>
          <a:bodyPr wrap="square" rtlCol="0" anchor="ctr">
            <a:noAutofit/>
          </a:bodyPr>
          <a:lstStyle>
            <a:lvl1pPr marL="0" indent="0">
              <a:defRPr sz="1100">
                <a:solidFill>
                  <a:schemeClr val="tx1"/>
                </a:solidFill>
                <a:latin typeface="+mn-lt"/>
                <a:ea typeface="+mn-ea"/>
                <a:cs typeface="+mn-cs"/>
              </a:defRPr>
            </a:lvl1pPr>
            <a:lvl2pPr marL="457200" indent="0">
              <a:defRPr sz="1100">
                <a:solidFill>
                  <a:schemeClr val="tx1"/>
                </a:solidFill>
                <a:latin typeface="+mn-lt"/>
                <a:ea typeface="+mn-ea"/>
                <a:cs typeface="+mn-cs"/>
              </a:defRPr>
            </a:lvl2pPr>
            <a:lvl3pPr marL="914400" indent="0">
              <a:defRPr sz="1100">
                <a:solidFill>
                  <a:schemeClr val="tx1"/>
                </a:solidFill>
                <a:latin typeface="+mn-lt"/>
                <a:ea typeface="+mn-ea"/>
                <a:cs typeface="+mn-cs"/>
              </a:defRPr>
            </a:lvl3pPr>
            <a:lvl4pPr marL="1371600" indent="0">
              <a:defRPr sz="1100">
                <a:solidFill>
                  <a:schemeClr val="tx1"/>
                </a:solidFill>
                <a:latin typeface="+mn-lt"/>
                <a:ea typeface="+mn-ea"/>
                <a:cs typeface="+mn-cs"/>
              </a:defRPr>
            </a:lvl4pPr>
            <a:lvl5pPr marL="1828800" indent="0">
              <a:defRPr sz="1100">
                <a:solidFill>
                  <a:schemeClr val="tx1"/>
                </a:solidFill>
                <a:latin typeface="+mn-lt"/>
                <a:ea typeface="+mn-ea"/>
                <a:cs typeface="+mn-cs"/>
              </a:defRPr>
            </a:lvl5pPr>
            <a:lvl6pPr marL="2286000" indent="0">
              <a:defRPr sz="1100">
                <a:solidFill>
                  <a:schemeClr val="tx1"/>
                </a:solidFill>
                <a:latin typeface="+mn-lt"/>
                <a:ea typeface="+mn-ea"/>
                <a:cs typeface="+mn-cs"/>
              </a:defRPr>
            </a:lvl6pPr>
            <a:lvl7pPr marL="2743200" indent="0">
              <a:defRPr sz="1100">
                <a:solidFill>
                  <a:schemeClr val="tx1"/>
                </a:solidFill>
                <a:latin typeface="+mn-lt"/>
                <a:ea typeface="+mn-ea"/>
                <a:cs typeface="+mn-cs"/>
              </a:defRPr>
            </a:lvl7pPr>
            <a:lvl8pPr marL="3200400" indent="0">
              <a:defRPr sz="1100">
                <a:solidFill>
                  <a:schemeClr val="tx1"/>
                </a:solidFill>
                <a:latin typeface="+mn-lt"/>
                <a:ea typeface="+mn-ea"/>
                <a:cs typeface="+mn-cs"/>
              </a:defRPr>
            </a:lvl8pPr>
            <a:lvl9pPr marL="3657600" indent="0">
              <a:defRPr sz="1100">
                <a:solidFill>
                  <a:schemeClr val="tx1"/>
                </a:solidFill>
                <a:latin typeface="+mn-lt"/>
                <a:ea typeface="+mn-ea"/>
                <a:cs typeface="+mn-cs"/>
              </a:defRPr>
            </a:lvl9pPr>
          </a:lstStyle>
          <a:p>
            <a:pPr defTabSz="914400">
              <a:defRPr/>
            </a:pPr>
            <a:r>
              <a:rPr kumimoji="1" lang="ja-JP" altLang="en-US" kern="0" dirty="0">
                <a:solidFill>
                  <a:srgbClr val="FF0000"/>
                </a:solidFill>
                <a:latin typeface="ＭＳ ゴシック" panose="020B0609070205080204" pitchFamily="49" charset="-128"/>
                <a:ea typeface="ＭＳ ゴシック" panose="020B0609070205080204" pitchFamily="49" charset="-128"/>
              </a:rPr>
              <a:t>同一規制区域に複数会社が混在し、指揮命令系統が独立していない。</a:t>
            </a:r>
            <a:endParaRPr kumimoji="1" lang="en-US" altLang="ja-JP" kern="0" dirty="0">
              <a:solidFill>
                <a:srgbClr val="FF0000"/>
              </a:solidFill>
              <a:latin typeface="ＭＳ ゴシック" panose="020B0609070205080204" pitchFamily="49" charset="-128"/>
              <a:ea typeface="ＭＳ ゴシック" panose="020B0609070205080204" pitchFamily="49" charset="-128"/>
            </a:endParaRPr>
          </a:p>
          <a:p>
            <a:pPr defTabSz="914400">
              <a:defRPr/>
            </a:pPr>
            <a:r>
              <a:rPr lang="ja-JP" altLang="en-US" kern="0" dirty="0">
                <a:solidFill>
                  <a:srgbClr val="FF0000"/>
                </a:solidFill>
                <a:latin typeface="ＭＳ ゴシック" panose="020B0609070205080204" pitchFamily="49" charset="-128"/>
                <a:ea typeface="ＭＳ ゴシック" panose="020B0609070205080204" pitchFamily="49" charset="-128"/>
              </a:rPr>
              <a:t>他社の従業員が自家警備を行っている。</a:t>
            </a:r>
            <a:endParaRPr kumimoji="1" lang="en-US" altLang="ja-JP" kern="0" dirty="0">
              <a:solidFill>
                <a:srgbClr val="FF0000"/>
              </a:solidFill>
              <a:latin typeface="ＭＳ ゴシック" panose="020B0609070205080204" pitchFamily="49" charset="-128"/>
              <a:ea typeface="ＭＳ ゴシック" panose="020B0609070205080204" pitchFamily="49" charset="-128"/>
            </a:endParaRPr>
          </a:p>
        </p:txBody>
      </p:sp>
      <p:sp>
        <p:nvSpPr>
          <p:cNvPr id="266" name="Line 176"/>
          <p:cNvSpPr>
            <a:spLocks noChangeShapeType="1"/>
          </p:cNvSpPr>
          <p:nvPr/>
        </p:nvSpPr>
        <p:spPr bwMode="auto">
          <a:xfrm flipV="1">
            <a:off x="499684" y="4084386"/>
            <a:ext cx="8878883" cy="0"/>
          </a:xfrm>
          <a:prstGeom prst="line">
            <a:avLst/>
          </a:prstGeom>
          <a:noFill/>
          <a:ln w="9525">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sp>
        <p:nvSpPr>
          <p:cNvPr id="267" name="角丸四角形 266"/>
          <p:cNvSpPr/>
          <p:nvPr/>
        </p:nvSpPr>
        <p:spPr>
          <a:xfrm>
            <a:off x="4328122" y="947554"/>
            <a:ext cx="1065261" cy="232957"/>
          </a:xfrm>
          <a:prstGeom prst="roundRect">
            <a:avLst>
              <a:gd name="adj" fmla="val 0"/>
            </a:avLst>
          </a:prstGeom>
          <a:noFill/>
          <a:ln w="82550" cmpd="dbl">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defRPr/>
            </a:pPr>
            <a:r>
              <a:rPr lang="ja-JP" altLang="en-US" sz="1100" dirty="0">
                <a:solidFill>
                  <a:schemeClr val="tx1"/>
                </a:solidFill>
                <a:latin typeface="ＭＳ ゴシック" panose="020B0609070205080204" pitchFamily="49" charset="-128"/>
                <a:ea typeface="ＭＳ ゴシック" panose="020B0609070205080204" pitchFamily="49" charset="-128"/>
              </a:rPr>
              <a:t>施工現場</a:t>
            </a:r>
            <a:endParaRPr lang="en-US" altLang="ja-JP" sz="1100" dirty="0">
              <a:solidFill>
                <a:schemeClr val="tx1"/>
              </a:solidFill>
              <a:latin typeface="ＭＳ ゴシック" panose="020B0609070205080204" pitchFamily="49" charset="-128"/>
              <a:ea typeface="ＭＳ ゴシック" panose="020B0609070205080204" pitchFamily="49" charset="-128"/>
            </a:endParaRPr>
          </a:p>
        </p:txBody>
      </p:sp>
      <p:sp>
        <p:nvSpPr>
          <p:cNvPr id="268" name="Line 176"/>
          <p:cNvSpPr>
            <a:spLocks noChangeShapeType="1"/>
          </p:cNvSpPr>
          <p:nvPr/>
        </p:nvSpPr>
        <p:spPr bwMode="auto">
          <a:xfrm flipV="1">
            <a:off x="499684" y="1160190"/>
            <a:ext cx="8878883" cy="0"/>
          </a:xfrm>
          <a:prstGeom prst="line">
            <a:avLst/>
          </a:prstGeom>
          <a:noFill/>
          <a:ln w="9525">
            <a:solidFill>
              <a:schemeClr val="tx1"/>
            </a:solidFill>
            <a:round/>
            <a:headEnd type="triangle" w="sm" len="sm"/>
            <a:tailEnd type="triangle" w="sm" len="sm"/>
          </a:ln>
          <a:extLst>
            <a:ext uri="{909E8E84-426E-40DD-AFC4-6F175D3DCCD1}">
              <a14:hiddenFill xmlns:a14="http://schemas.microsoft.com/office/drawing/2010/main">
                <a:noFill/>
              </a14:hiddenFill>
            </a:ext>
          </a:extLst>
        </p:spPr>
        <p:txBody>
          <a:bodyPr/>
          <a:lstStyle/>
          <a:p>
            <a:pPr defTabSz="914400">
              <a:defRPr/>
            </a:pPr>
            <a:endParaRPr lang="ja-JP" altLang="en-US" kern="0">
              <a:solidFill>
                <a:sysClr val="windowText" lastClr="000000"/>
              </a:solidFill>
              <a:latin typeface="ＭＳ ゴシック" panose="020B0609070205080204" pitchFamily="49" charset="-128"/>
              <a:ea typeface="ＭＳ ゴシック" panose="020B0609070205080204" pitchFamily="49" charset="-128"/>
            </a:endParaRPr>
          </a:p>
        </p:txBody>
      </p:sp>
      <p:pic>
        <p:nvPicPr>
          <p:cNvPr id="180" name="図 17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97651" y="4880493"/>
            <a:ext cx="300148" cy="4537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3" name="テキスト ボックス 252"/>
          <p:cNvSpPr txBox="1"/>
          <p:nvPr/>
        </p:nvSpPr>
        <p:spPr>
          <a:xfrm>
            <a:off x="7890186" y="5032272"/>
            <a:ext cx="248400" cy="140400"/>
          </a:xfrm>
          <a:prstGeom prst="rect">
            <a:avLst/>
          </a:prstGeom>
          <a:solidFill>
            <a:schemeClr val="bg1"/>
          </a:solidFill>
        </p:spPr>
        <p:txBody>
          <a:bodyPr wrap="square" lIns="0" tIns="0" rIns="0" bIns="0" rtlCol="0" anchor="ctr" anchorCtr="1">
            <a:spAutoFit/>
          </a:bodyPr>
          <a:lstStyle/>
          <a:p>
            <a:pPr algn="ctr">
              <a:defRPr/>
            </a:pPr>
            <a:r>
              <a:rPr lang="ja-JP" altLang="en-US" sz="900" dirty="0">
                <a:solidFill>
                  <a:srgbClr val="C00000"/>
                </a:solidFill>
                <a:latin typeface="ＭＳ ゴシック" panose="020B0609070205080204" pitchFamily="49" charset="-128"/>
                <a:ea typeface="ＭＳ ゴシック" panose="020B0609070205080204" pitchFamily="49" charset="-128"/>
              </a:rPr>
              <a:t>Ａ社</a:t>
            </a:r>
            <a:endParaRPr lang="en-US" altLang="ja-JP" sz="900" dirty="0">
              <a:solidFill>
                <a:srgbClr val="C00000"/>
              </a:solidFill>
              <a:latin typeface="ＭＳ ゴシック" panose="020B0609070205080204" pitchFamily="49" charset="-128"/>
              <a:ea typeface="ＭＳ ゴシック" panose="020B0609070205080204" pitchFamily="49" charset="-128"/>
            </a:endParaRPr>
          </a:p>
        </p:txBody>
      </p:sp>
      <p:sp>
        <p:nvSpPr>
          <p:cNvPr id="237" name="スライド番号プレースホルダー 1"/>
          <p:cNvSpPr>
            <a:spLocks noGrp="1"/>
          </p:cNvSpPr>
          <p:nvPr>
            <p:ph type="sldNum" sz="quarter" idx="12"/>
          </p:nvPr>
        </p:nvSpPr>
        <p:spPr>
          <a:xfrm>
            <a:off x="9250124" y="6496689"/>
            <a:ext cx="683568" cy="365125"/>
          </a:xfrm>
        </p:spPr>
        <p:txBody>
          <a:bodyPr/>
          <a:lstStyle/>
          <a:p>
            <a:pPr defTabSz="914400">
              <a:defRPr/>
            </a:pPr>
            <a:fld id="{15184F83-FCA6-4090-8598-1AA1C2AA2D2B}" type="slidenum">
              <a:rPr kumimoji="1" lang="ja-JP" altLang="en-US" sz="1400">
                <a:solidFill>
                  <a:schemeClr val="tx1"/>
                </a:solidFill>
                <a:latin typeface="Calibri"/>
                <a:ea typeface="ＭＳ Ｐゴシック" panose="020B0600070205080204" pitchFamily="50" charset="-128"/>
              </a:rPr>
              <a:pPr defTabSz="914400">
                <a:defRPr/>
              </a:pPr>
              <a:t>9</a:t>
            </a:fld>
            <a:endParaRPr kumimoji="1" lang="ja-JP" altLang="en-US" sz="1400" dirty="0">
              <a:solidFill>
                <a:schemeClr val="tx1"/>
              </a:solidFill>
              <a:latin typeface="Calibri"/>
              <a:ea typeface="ＭＳ Ｐゴシック" panose="020B0600070205080204" pitchFamily="50" charset="-128"/>
            </a:endParaRPr>
          </a:p>
        </p:txBody>
      </p:sp>
    </p:spTree>
    <p:extLst>
      <p:ext uri="{BB962C8B-B14F-4D97-AF65-F5344CB8AC3E}">
        <p14:creationId xmlns:p14="http://schemas.microsoft.com/office/powerpoint/2010/main" val="281474889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954</TotalTime>
  <Words>3085</Words>
  <Application>Microsoft Office PowerPoint</Application>
  <PresentationFormat>A4 210 x 297 mm</PresentationFormat>
  <Paragraphs>991</Paragraphs>
  <Slides>9</Slides>
  <Notes>0</Notes>
  <HiddenSlides>0</HiddenSlides>
  <MMClips>0</MMClips>
  <ScaleCrop>false</ScaleCrop>
  <HeadingPairs>
    <vt:vector size="6" baseType="variant">
      <vt:variant>
        <vt:lpstr>使用されているフォント</vt:lpstr>
      </vt:variant>
      <vt:variant>
        <vt:i4>12</vt:i4>
      </vt:variant>
      <vt:variant>
        <vt:lpstr>テーマ</vt:lpstr>
      </vt:variant>
      <vt:variant>
        <vt:i4>1</vt:i4>
      </vt:variant>
      <vt:variant>
        <vt:lpstr>スライド タイトル</vt:lpstr>
      </vt:variant>
      <vt:variant>
        <vt:i4>9</vt:i4>
      </vt:variant>
    </vt:vector>
  </HeadingPairs>
  <TitlesOfParts>
    <vt:vector size="22" baseType="lpstr">
      <vt:lpstr>HGPｺﾞｼｯｸE</vt:lpstr>
      <vt:lpstr>Meiryo UI</vt:lpstr>
      <vt:lpstr>ＭＳ Ｐゴシック</vt:lpstr>
      <vt:lpstr>ＭＳ Ｐ明朝</vt:lpstr>
      <vt:lpstr>ＭＳ ゴシック</vt:lpstr>
      <vt:lpstr>メイリオ</vt:lpstr>
      <vt:lpstr>游ゴシック</vt:lpstr>
      <vt:lpstr>Arial</vt:lpstr>
      <vt:lpstr>Calibri</vt:lpstr>
      <vt:lpstr>Calibri Light</vt:lpstr>
      <vt:lpstr>Century</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Setup;小田匠</dc:creator>
  <cp:lastModifiedBy>kyoukai01</cp:lastModifiedBy>
  <cp:revision>164</cp:revision>
  <cp:lastPrinted>2023-02-01T09:21:35Z</cp:lastPrinted>
  <dcterms:created xsi:type="dcterms:W3CDTF">2023-01-31T00:03:14Z</dcterms:created>
  <dcterms:modified xsi:type="dcterms:W3CDTF">2023-04-03T06:02:45Z</dcterms:modified>
</cp:coreProperties>
</file>